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Average" panose="020B0604020202020204" charset="0"/>
      <p:regular r:id="rId16"/>
    </p:embeddedFont>
    <p:embeddedFont>
      <p:font typeface="Lato" panose="020F0502020204030203"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756"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viewProps" Target="viewProps.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f87997393_0_1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fb5187ac6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fb5187ac6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f87997393_0_1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f87997393_0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f87997393_0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f87997393_0_1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1f87997393_0_1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678200" y="1608275"/>
            <a:ext cx="4585200" cy="1282500"/>
          </a:xfrm>
          <a:prstGeom prst="rect">
            <a:avLst/>
          </a:prstGeom>
        </p:spPr>
        <p:txBody>
          <a:bodyPr spcFirstLastPara="1" wrap="square" lIns="91425" tIns="91425" rIns="91425" bIns="91425" anchor="t" anchorCtr="0">
            <a:noAutofit/>
          </a:bodyPr>
          <a:lstStyle/>
          <a:p>
            <a:pPr marL="457200" lvl="0" indent="0" algn="just" rtl="0">
              <a:spcBef>
                <a:spcPts val="0"/>
              </a:spcBef>
              <a:spcAft>
                <a:spcPts val="0"/>
              </a:spcAft>
              <a:buNone/>
            </a:pPr>
            <a:r>
              <a:rPr lang="en-GB" sz="2200" b="1" dirty="0">
                <a:solidFill>
                  <a:schemeClr val="dk2"/>
                </a:solidFill>
                <a:latin typeface="Times New Roman"/>
                <a:ea typeface="Times New Roman"/>
                <a:cs typeface="Times New Roman"/>
                <a:sym typeface="Times New Roman"/>
              </a:rPr>
              <a:t>User Text Reviews </a:t>
            </a:r>
            <a:endParaRPr sz="2200" b="1" dirty="0">
              <a:solidFill>
                <a:schemeClr val="dk2"/>
              </a:solidFill>
              <a:latin typeface="Times New Roman"/>
              <a:ea typeface="Times New Roman"/>
              <a:cs typeface="Times New Roman"/>
              <a:sym typeface="Times New Roman"/>
            </a:endParaRPr>
          </a:p>
          <a:p>
            <a:pPr marL="457200" lvl="0" indent="0" algn="just" rtl="0">
              <a:spcBef>
                <a:spcPts val="0"/>
              </a:spcBef>
              <a:spcAft>
                <a:spcPts val="0"/>
              </a:spcAft>
              <a:buNone/>
            </a:pPr>
            <a:r>
              <a:rPr lang="en-GB" sz="2200" b="1" dirty="0">
                <a:solidFill>
                  <a:schemeClr val="dk2"/>
                </a:solidFill>
                <a:latin typeface="Times New Roman"/>
                <a:ea typeface="Times New Roman"/>
                <a:cs typeface="Times New Roman"/>
                <a:sym typeface="Times New Roman"/>
              </a:rPr>
              <a:t>Sentiment Scorer and Explainer</a:t>
            </a:r>
            <a:endParaRPr sz="2200" b="1" dirty="0">
              <a:solidFill>
                <a:schemeClr val="dk2"/>
              </a:solidFill>
              <a:latin typeface="Times New Roman"/>
              <a:ea typeface="Times New Roman"/>
              <a:cs typeface="Times New Roman"/>
              <a:sym typeface="Times New Roman"/>
            </a:endParaRPr>
          </a:p>
          <a:p>
            <a:pPr marL="457200" lvl="0" indent="0" algn="just" rtl="0">
              <a:spcBef>
                <a:spcPts val="0"/>
              </a:spcBef>
              <a:spcAft>
                <a:spcPts val="0"/>
              </a:spcAft>
              <a:buNone/>
            </a:pPr>
            <a:r>
              <a:rPr lang="en-GB" sz="2200" b="1" dirty="0">
                <a:solidFill>
                  <a:schemeClr val="dk2"/>
                </a:solidFill>
                <a:latin typeface="Times New Roman"/>
                <a:ea typeface="Times New Roman"/>
                <a:cs typeface="Times New Roman"/>
                <a:sym typeface="Times New Roman"/>
              </a:rPr>
              <a:t>Web Application</a:t>
            </a:r>
            <a:endParaRPr sz="2200" b="1" dirty="0">
              <a:solidFill>
                <a:schemeClr val="dk2"/>
              </a:solidFill>
              <a:latin typeface="Times New Roman"/>
              <a:ea typeface="Times New Roman"/>
              <a:cs typeface="Times New Roman"/>
              <a:sym typeface="Times New Roman"/>
            </a:endParaRPr>
          </a:p>
        </p:txBody>
      </p:sp>
      <p:sp>
        <p:nvSpPr>
          <p:cNvPr id="229" name="Google Shape;229;p17"/>
          <p:cNvSpPr txBox="1">
            <a:spLocks noGrp="1"/>
          </p:cNvSpPr>
          <p:nvPr>
            <p:ph type="subTitle" idx="1"/>
          </p:nvPr>
        </p:nvSpPr>
        <p:spPr>
          <a:xfrm>
            <a:off x="4465650" y="3491075"/>
            <a:ext cx="4465800" cy="506100"/>
          </a:xfrm>
          <a:prstGeom prst="rect">
            <a:avLst/>
          </a:prstGeom>
        </p:spPr>
        <p:txBody>
          <a:bodyPr spcFirstLastPara="1" wrap="square" lIns="91425" tIns="91425" rIns="91425" bIns="91425" anchor="t" anchorCtr="0">
            <a:noAutofit/>
          </a:bodyPr>
          <a:lstStyle/>
          <a:p>
            <a:pPr marL="457200" lvl="0" indent="0" algn="just" rtl="0">
              <a:spcBef>
                <a:spcPts val="0"/>
              </a:spcBef>
              <a:spcAft>
                <a:spcPts val="0"/>
              </a:spcAft>
              <a:buNone/>
            </a:pPr>
            <a:r>
              <a:rPr lang="en-GB" sz="1200">
                <a:solidFill>
                  <a:srgbClr val="EFEFEF"/>
                </a:solidFill>
                <a:latin typeface="Arial"/>
                <a:ea typeface="Arial"/>
                <a:cs typeface="Arial"/>
                <a:sym typeface="Arial"/>
              </a:rPr>
              <a:t>Team members: </a:t>
            </a:r>
            <a:endParaRPr sz="1200">
              <a:solidFill>
                <a:srgbClr val="EFEFEF"/>
              </a:solidFill>
              <a:latin typeface="Arial"/>
              <a:ea typeface="Arial"/>
              <a:cs typeface="Arial"/>
              <a:sym typeface="Arial"/>
            </a:endParaRPr>
          </a:p>
          <a:p>
            <a:pPr marL="457200" lvl="0" indent="0" algn="just" rtl="0">
              <a:spcBef>
                <a:spcPts val="0"/>
              </a:spcBef>
              <a:spcAft>
                <a:spcPts val="0"/>
              </a:spcAft>
              <a:buNone/>
            </a:pPr>
            <a:r>
              <a:rPr lang="en-GB" sz="1200" b="1">
                <a:solidFill>
                  <a:srgbClr val="EFEFEF"/>
                </a:solidFill>
                <a:latin typeface="Times New Roman"/>
                <a:ea typeface="Times New Roman"/>
                <a:cs typeface="Times New Roman"/>
                <a:sym typeface="Times New Roman"/>
              </a:rPr>
              <a:t>David Muenz, Yonatan Eisenberg, Eyal Ran, Gary Rouch</a:t>
            </a:r>
            <a:endParaRPr sz="1200">
              <a:solidFill>
                <a:srgbClr val="EFEFEF"/>
              </a:solidFill>
            </a:endParaRPr>
          </a:p>
        </p:txBody>
      </p:sp>
      <p:sp>
        <p:nvSpPr>
          <p:cNvPr id="230" name="Google Shape;230;p17"/>
          <p:cNvSpPr txBox="1"/>
          <p:nvPr/>
        </p:nvSpPr>
        <p:spPr>
          <a:xfrm>
            <a:off x="3349250" y="269075"/>
            <a:ext cx="30501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rgbClr val="D0E0E3"/>
                </a:solidFill>
                <a:latin typeface="Lato"/>
                <a:ea typeface="Lato"/>
                <a:cs typeface="Lato"/>
                <a:sym typeface="Lato"/>
              </a:rPr>
              <a:t>ITC Final Project </a:t>
            </a:r>
            <a:endParaRPr sz="1800" b="1">
              <a:solidFill>
                <a:srgbClr val="D0E0E3"/>
              </a:solidFill>
              <a:latin typeface="Lato"/>
              <a:ea typeface="Lato"/>
              <a:cs typeface="Lato"/>
              <a:sym typeface="Lato"/>
            </a:endParaRPr>
          </a:p>
          <a:p>
            <a:pPr marL="0" lvl="0" indent="0" algn="l" rtl="0">
              <a:spcBef>
                <a:spcPts val="0"/>
              </a:spcBef>
              <a:spcAft>
                <a:spcPts val="0"/>
              </a:spcAft>
              <a:buNone/>
            </a:pPr>
            <a:r>
              <a:rPr lang="en-GB" sz="1800" b="1">
                <a:solidFill>
                  <a:srgbClr val="D0E0E3"/>
                </a:solidFill>
                <a:latin typeface="Lato"/>
                <a:ea typeface="Lato"/>
                <a:cs typeface="Lato"/>
                <a:sym typeface="Lato"/>
              </a:rPr>
              <a:t>Group 1 Presentation</a:t>
            </a:r>
            <a:endParaRPr sz="1800" b="1">
              <a:solidFill>
                <a:srgbClr val="D0E0E3"/>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a:t>
            </a:r>
            <a:r>
              <a:rPr lang="en-GB"/>
              <a:t>most influential words</a:t>
            </a:r>
            <a:endParaRPr sz="1000"/>
          </a:p>
        </p:txBody>
      </p:sp>
      <p:sp>
        <p:nvSpPr>
          <p:cNvPr id="425" name="Google Shape;425;p26"/>
          <p:cNvSpPr txBox="1">
            <a:spLocks noGrp="1"/>
          </p:cNvSpPr>
          <p:nvPr>
            <p:ph type="title"/>
          </p:nvPr>
        </p:nvSpPr>
        <p:spPr>
          <a:xfrm>
            <a:off x="1215700" y="2189100"/>
            <a:ext cx="2307600" cy="765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solidFill>
                  <a:srgbClr val="F3F3F3"/>
                </a:solidFill>
              </a:rPr>
              <a:t>Explainability</a:t>
            </a:r>
            <a:endParaRPr>
              <a:solidFill>
                <a:srgbClr val="F3F3F3"/>
              </a:solidFill>
            </a:endParaRPr>
          </a:p>
        </p:txBody>
      </p:sp>
      <p:sp>
        <p:nvSpPr>
          <p:cNvPr id="426" name="Google Shape;426;p26"/>
          <p:cNvSpPr txBox="1">
            <a:spLocks noGrp="1"/>
          </p:cNvSpPr>
          <p:nvPr>
            <p:ph type="body" idx="1"/>
          </p:nvPr>
        </p:nvSpPr>
        <p:spPr>
          <a:xfrm>
            <a:off x="349675" y="3625275"/>
            <a:ext cx="4376400" cy="976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a:t>The web application also produces an explanation to the  model in the form of the most influential words used to determine the model classification output.</a:t>
            </a:r>
            <a:endParaRPr sz="1400"/>
          </a:p>
        </p:txBody>
      </p:sp>
      <p:grpSp>
        <p:nvGrpSpPr>
          <p:cNvPr id="427" name="Google Shape;427;p26"/>
          <p:cNvGrpSpPr/>
          <p:nvPr/>
        </p:nvGrpSpPr>
        <p:grpSpPr>
          <a:xfrm>
            <a:off x="4654186" y="1785178"/>
            <a:ext cx="4042004" cy="2072175"/>
            <a:chOff x="4654186" y="1785178"/>
            <a:chExt cx="4042004" cy="2072175"/>
          </a:xfrm>
        </p:grpSpPr>
        <p:sp>
          <p:nvSpPr>
            <p:cNvPr id="428" name="Google Shape;428;p26"/>
            <p:cNvSpPr/>
            <p:nvPr/>
          </p:nvSpPr>
          <p:spPr>
            <a:xfrm>
              <a:off x="4657290" y="1813753"/>
              <a:ext cx="4038900" cy="2043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4654186" y="1785178"/>
              <a:ext cx="4038900" cy="2043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rot="5400000">
              <a:off x="4590717" y="2763677"/>
              <a:ext cx="667200" cy="108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1" name="Google Shape;431;p26" descr="offset_comp_342327_edited.jpg"/>
          <p:cNvPicPr preferRelativeResize="0"/>
          <p:nvPr/>
        </p:nvPicPr>
        <p:blipFill rotWithShape="1">
          <a:blip r:embed="rId3">
            <a:alphaModFix/>
          </a:blip>
          <a:srcRect l="37906" t="15185" r="30827" b="23234"/>
          <a:stretch/>
        </p:blipFill>
        <p:spPr>
          <a:xfrm rot="5400000">
            <a:off x="5926988" y="1062492"/>
            <a:ext cx="2043600" cy="3489000"/>
          </a:xfrm>
          <a:prstGeom prst="round2SameRect">
            <a:avLst>
              <a:gd name="adj1" fmla="val 4129"/>
              <a:gd name="adj2" fmla="val 0"/>
            </a:avLst>
          </a:prstGeom>
          <a:noFill/>
          <a:ln>
            <a:noFill/>
          </a:ln>
        </p:spPr>
      </p:pic>
      <p:sp>
        <p:nvSpPr>
          <p:cNvPr id="432" name="Google Shape;432;p26"/>
          <p:cNvSpPr/>
          <p:nvPr/>
        </p:nvSpPr>
        <p:spPr>
          <a:xfrm rot="5400000" flipH="1">
            <a:off x="5885954" y="1103724"/>
            <a:ext cx="2043600" cy="3405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2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a:t>
            </a:r>
            <a:r>
              <a:rPr lang="en-GB"/>
              <a:t> a web application example</a:t>
            </a:r>
            <a:endParaRPr sz="1000"/>
          </a:p>
        </p:txBody>
      </p:sp>
      <p:sp>
        <p:nvSpPr>
          <p:cNvPr id="438" name="Google Shape;438;p27"/>
          <p:cNvSpPr txBox="1">
            <a:spLocks noGrp="1"/>
          </p:cNvSpPr>
          <p:nvPr>
            <p:ph type="title"/>
          </p:nvPr>
        </p:nvSpPr>
        <p:spPr>
          <a:xfrm>
            <a:off x="372425" y="2064175"/>
            <a:ext cx="2304900" cy="2188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dirty="0"/>
              <a:t>'I have arrived around 10:30 am and left at 6pm... There is plenty to do and everyone will find something interesting... It wasn</a:t>
            </a:r>
            <a:r>
              <a:rPr lang="en-150" sz="1200" dirty="0"/>
              <a:t>’</a:t>
            </a:r>
            <a:r>
              <a:rPr lang="en-GB" sz="1200" dirty="0"/>
              <a:t>t extremely busy and the longest time I had to queue was 45 minutes... I had an amazing time...</a:t>
            </a:r>
            <a:endParaRPr sz="1200" dirty="0"/>
          </a:p>
        </p:txBody>
      </p:sp>
      <p:sp>
        <p:nvSpPr>
          <p:cNvPr id="439" name="Google Shape;439;p2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t>(‘1’, ‘['amazing’, '</a:t>
            </a:r>
            <a:r>
              <a:rPr lang="en-150" sz="1500" dirty="0"/>
              <a:t>busy</a:t>
            </a:r>
            <a:r>
              <a:rPr lang="en-GB" sz="1500" dirty="0"/>
              <a:t>'</a:t>
            </a:r>
            <a:r>
              <a:rPr lang="en-150" sz="1500" dirty="0"/>
              <a:t>, </a:t>
            </a:r>
            <a:r>
              <a:rPr lang="en-GB" sz="1500" dirty="0"/>
              <a:t>'longest’, '</a:t>
            </a:r>
            <a:r>
              <a:rPr lang="en-150" sz="1500" dirty="0"/>
              <a:t>interesting</a:t>
            </a:r>
            <a:r>
              <a:rPr lang="en-GB" sz="1500" dirty="0"/>
              <a:t>'</a:t>
            </a:r>
            <a:r>
              <a:rPr lang="en-150" sz="1500" dirty="0"/>
              <a:t>, </a:t>
            </a:r>
            <a:r>
              <a:rPr lang="en-GB" sz="1500" dirty="0"/>
              <a:t>'</a:t>
            </a:r>
            <a:r>
              <a:rPr lang="en-150" sz="1500" dirty="0"/>
              <a:t>queue</a:t>
            </a:r>
            <a:r>
              <a:rPr lang="en-GB" sz="1500" dirty="0"/>
              <a:t>'</a:t>
            </a:r>
            <a:r>
              <a:rPr lang="en-150" sz="1500" dirty="0"/>
              <a:t>, </a:t>
            </a:r>
            <a:r>
              <a:rPr lang="en-GB" sz="1500" dirty="0"/>
              <a:t>‘</a:t>
            </a:r>
            <a:r>
              <a:rPr lang="en-150" sz="1500" dirty="0"/>
              <a:t>minutes</a:t>
            </a:r>
            <a:r>
              <a:rPr lang="en-GB" sz="1500" dirty="0"/>
              <a:t>']’)</a:t>
            </a:r>
            <a:endParaRPr sz="1500" dirty="0"/>
          </a:p>
        </p:txBody>
      </p:sp>
      <p:grpSp>
        <p:nvGrpSpPr>
          <p:cNvPr id="440" name="Google Shape;440;p27"/>
          <p:cNvGrpSpPr/>
          <p:nvPr/>
        </p:nvGrpSpPr>
        <p:grpSpPr>
          <a:xfrm>
            <a:off x="2833760" y="1272110"/>
            <a:ext cx="3461100" cy="2671532"/>
            <a:chOff x="3553042" y="1657806"/>
            <a:chExt cx="3461100" cy="2671532"/>
          </a:xfrm>
        </p:grpSpPr>
        <p:sp>
          <p:nvSpPr>
            <p:cNvPr id="441" name="Google Shape;441;p27"/>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9" name="Google Shape;449;p27" descr="offset_comp_342327_edited.jpg"/>
          <p:cNvPicPr preferRelativeResize="0"/>
          <p:nvPr/>
        </p:nvPicPr>
        <p:blipFill rotWithShape="1">
          <a:blip r:embed="rId3">
            <a:alphaModFix/>
          </a:blip>
          <a:srcRect l="38930" t="56777" r="9677" b="9439"/>
          <a:stretch/>
        </p:blipFill>
        <p:spPr>
          <a:xfrm>
            <a:off x="2886903" y="1329319"/>
            <a:ext cx="3355200" cy="1911900"/>
          </a:xfrm>
          <a:prstGeom prst="rect">
            <a:avLst/>
          </a:prstGeom>
          <a:noFill/>
          <a:ln>
            <a:noFill/>
          </a:ln>
        </p:spPr>
      </p:pic>
      <p:sp>
        <p:nvSpPr>
          <p:cNvPr id="450" name="Google Shape;450;p27"/>
          <p:cNvSpPr/>
          <p:nvPr/>
        </p:nvSpPr>
        <p:spPr>
          <a:xfrm flipH="1">
            <a:off x="2886886" y="1330368"/>
            <a:ext cx="3355200" cy="1909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txBox="1"/>
          <p:nvPr/>
        </p:nvSpPr>
        <p:spPr>
          <a:xfrm>
            <a:off x="261575" y="1466400"/>
            <a:ext cx="2526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rgbClr val="F3F3F3"/>
                </a:solidFill>
                <a:latin typeface="Lato"/>
                <a:ea typeface="Lato"/>
                <a:cs typeface="Lato"/>
                <a:sym typeface="Lato"/>
              </a:rPr>
              <a:t>Input Example:</a:t>
            </a:r>
            <a:endParaRPr sz="2000">
              <a:solidFill>
                <a:srgbClr val="F3F3F3"/>
              </a:solidFill>
              <a:latin typeface="Lato"/>
              <a:ea typeface="Lato"/>
              <a:cs typeface="Lato"/>
              <a:sym typeface="Lato"/>
            </a:endParaRPr>
          </a:p>
        </p:txBody>
      </p:sp>
      <p:sp>
        <p:nvSpPr>
          <p:cNvPr id="452" name="Google Shape;452;p27"/>
          <p:cNvSpPr txBox="1"/>
          <p:nvPr/>
        </p:nvSpPr>
        <p:spPr>
          <a:xfrm>
            <a:off x="6294850" y="909300"/>
            <a:ext cx="25266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solidFill>
                  <a:srgbClr val="434343"/>
                </a:solidFill>
                <a:latin typeface="Lato"/>
                <a:ea typeface="Lato"/>
                <a:cs typeface="Lato"/>
                <a:sym typeface="Lato"/>
              </a:rPr>
              <a:t>Web Application Output:</a:t>
            </a:r>
            <a:endParaRPr sz="2000">
              <a:solidFill>
                <a:srgbClr val="434343"/>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8"/>
          <p:cNvSpPr txBox="1">
            <a:spLocks noGrp="1"/>
          </p:cNvSpPr>
          <p:nvPr>
            <p:ph type="title"/>
          </p:nvPr>
        </p:nvSpPr>
        <p:spPr>
          <a:xfrm>
            <a:off x="1354525" y="599050"/>
            <a:ext cx="35370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a:solidFill>
                  <a:srgbClr val="F3F3F3"/>
                </a:solidFill>
              </a:rPr>
              <a:t>The Next Steps</a:t>
            </a:r>
            <a:endParaRPr sz="3200" b="1"/>
          </a:p>
        </p:txBody>
      </p:sp>
      <p:sp>
        <p:nvSpPr>
          <p:cNvPr id="458" name="Google Shape;458;p28"/>
          <p:cNvSpPr txBox="1"/>
          <p:nvPr/>
        </p:nvSpPr>
        <p:spPr>
          <a:xfrm>
            <a:off x="1354533"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rgbClr val="FFFFFF"/>
                </a:solidFill>
                <a:latin typeface="Roboto"/>
                <a:ea typeface="Roboto"/>
                <a:cs typeface="Roboto"/>
                <a:sym typeface="Roboto"/>
              </a:rPr>
              <a:t>DONE</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59" name="Google Shape;459;p28"/>
          <p:cNvSpPr txBox="1"/>
          <p:nvPr/>
        </p:nvSpPr>
        <p:spPr>
          <a:xfrm>
            <a:off x="1158086" y="2894125"/>
            <a:ext cx="11667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Benchmarking</a:t>
            </a:r>
            <a:endParaRPr sz="1000">
              <a:solidFill>
                <a:srgbClr val="FFFFFF"/>
              </a:solidFill>
              <a:latin typeface="Roboto"/>
              <a:ea typeface="Roboto"/>
              <a:cs typeface="Roboto"/>
              <a:sym typeface="Roboto"/>
            </a:endParaRPr>
          </a:p>
        </p:txBody>
      </p:sp>
      <p:sp>
        <p:nvSpPr>
          <p:cNvPr id="460" name="Google Shape;460;p28"/>
          <p:cNvSpPr txBox="1"/>
          <p:nvPr/>
        </p:nvSpPr>
        <p:spPr>
          <a:xfrm>
            <a:off x="245622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DONE</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61" name="Google Shape;461;p28"/>
          <p:cNvSpPr txBox="1"/>
          <p:nvPr/>
        </p:nvSpPr>
        <p:spPr>
          <a:xfrm>
            <a:off x="2279146" y="30536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Implementing SOTA</a:t>
            </a:r>
            <a:endParaRPr sz="1000">
              <a:solidFill>
                <a:srgbClr val="FFFFFF"/>
              </a:solidFill>
              <a:latin typeface="Roboto"/>
              <a:ea typeface="Roboto"/>
              <a:cs typeface="Roboto"/>
              <a:sym typeface="Roboto"/>
            </a:endParaRPr>
          </a:p>
        </p:txBody>
      </p:sp>
      <p:sp>
        <p:nvSpPr>
          <p:cNvPr id="462" name="Google Shape;462;p28"/>
          <p:cNvSpPr txBox="1"/>
          <p:nvPr/>
        </p:nvSpPr>
        <p:spPr>
          <a:xfrm>
            <a:off x="3550435"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DONE</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463" name="Google Shape;463;p28"/>
          <p:cNvSpPr txBox="1"/>
          <p:nvPr/>
        </p:nvSpPr>
        <p:spPr>
          <a:xfrm>
            <a:off x="3438904"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Deployment</a:t>
            </a:r>
            <a:endParaRPr sz="1000">
              <a:solidFill>
                <a:srgbClr val="FFFFFF"/>
              </a:solidFill>
              <a:latin typeface="Roboto"/>
              <a:ea typeface="Roboto"/>
              <a:cs typeface="Roboto"/>
              <a:sym typeface="Roboto"/>
            </a:endParaRPr>
          </a:p>
        </p:txBody>
      </p:sp>
      <p:sp>
        <p:nvSpPr>
          <p:cNvPr id="464" name="Google Shape;464;p28"/>
          <p:cNvSpPr txBox="1"/>
          <p:nvPr/>
        </p:nvSpPr>
        <p:spPr>
          <a:xfrm>
            <a:off x="464199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ToDo</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465" name="Google Shape;465;p28"/>
          <p:cNvSpPr txBox="1"/>
          <p:nvPr/>
        </p:nvSpPr>
        <p:spPr>
          <a:xfrm>
            <a:off x="4572659"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More Data</a:t>
            </a:r>
            <a:endParaRPr sz="1000">
              <a:solidFill>
                <a:schemeClr val="lt1"/>
              </a:solidFill>
              <a:latin typeface="Roboto"/>
              <a:ea typeface="Roboto"/>
              <a:cs typeface="Roboto"/>
              <a:sym typeface="Roboto"/>
            </a:endParaRPr>
          </a:p>
        </p:txBody>
      </p:sp>
      <p:sp>
        <p:nvSpPr>
          <p:cNvPr id="466" name="Google Shape;466;p28"/>
          <p:cNvSpPr txBox="1"/>
          <p:nvPr/>
        </p:nvSpPr>
        <p:spPr>
          <a:xfrm>
            <a:off x="573029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ToDo</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467" name="Google Shape;467;p28"/>
          <p:cNvSpPr txBox="1"/>
          <p:nvPr/>
        </p:nvSpPr>
        <p:spPr>
          <a:xfrm>
            <a:off x="5703047"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More Domains</a:t>
            </a:r>
            <a:endParaRPr sz="1000">
              <a:solidFill>
                <a:schemeClr val="lt1"/>
              </a:solidFill>
              <a:latin typeface="Roboto"/>
              <a:ea typeface="Roboto"/>
              <a:cs typeface="Roboto"/>
              <a:sym typeface="Roboto"/>
            </a:endParaRPr>
          </a:p>
        </p:txBody>
      </p:sp>
      <p:sp>
        <p:nvSpPr>
          <p:cNvPr id="468" name="Google Shape;468;p28"/>
          <p:cNvSpPr txBox="1"/>
          <p:nvPr/>
        </p:nvSpPr>
        <p:spPr>
          <a:xfrm>
            <a:off x="682221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ToDo</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469" name="Google Shape;469;p28"/>
          <p:cNvSpPr txBox="1"/>
          <p:nvPr/>
        </p:nvSpPr>
        <p:spPr>
          <a:xfrm>
            <a:off x="6837175" y="2894125"/>
            <a:ext cx="1577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Deploying SOTA model</a:t>
            </a:r>
            <a:endParaRPr sz="1000">
              <a:solidFill>
                <a:schemeClr val="lt1"/>
              </a:solidFill>
              <a:latin typeface="Roboto"/>
              <a:ea typeface="Roboto"/>
              <a:cs typeface="Roboto"/>
              <a:sym typeface="Roboto"/>
            </a:endParaRPr>
          </a:p>
        </p:txBody>
      </p:sp>
      <p:cxnSp>
        <p:nvCxnSpPr>
          <p:cNvPr id="470" name="Google Shape;470;p28"/>
          <p:cNvCxnSpPr/>
          <p:nvPr/>
        </p:nvCxnSpPr>
        <p:spPr>
          <a:xfrm>
            <a:off x="1761628"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71" name="Google Shape;471;p28"/>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72" name="Google Shape;472;p28"/>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73" name="Google Shape;473;p28"/>
          <p:cNvCxnSpPr/>
          <p:nvPr/>
        </p:nvCxnSpPr>
        <p:spPr>
          <a:xfrm>
            <a:off x="2855284"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74" name="Google Shape;474;p28"/>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475" name="Google Shape;475;p28"/>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76" name="Google Shape;476;p28"/>
          <p:cNvCxnSpPr/>
          <p:nvPr/>
        </p:nvCxnSpPr>
        <p:spPr>
          <a:xfrm>
            <a:off x="3949490"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77" name="Google Shape;477;p28"/>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78" name="Google Shape;478;p28"/>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79" name="Google Shape;479;p28"/>
          <p:cNvCxnSpPr/>
          <p:nvPr/>
        </p:nvCxnSpPr>
        <p:spPr>
          <a:xfrm>
            <a:off x="5041054"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80" name="Google Shape;480;p28"/>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1" name="Google Shape;481;p28"/>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82" name="Google Shape;482;p28"/>
          <p:cNvCxnSpPr/>
          <p:nvPr/>
        </p:nvCxnSpPr>
        <p:spPr>
          <a:xfrm>
            <a:off x="6129352"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83" name="Google Shape;483;p28"/>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4" name="Google Shape;484;p28"/>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85" name="Google Shape;485;p28"/>
          <p:cNvCxnSpPr/>
          <p:nvPr/>
        </p:nvCxnSpPr>
        <p:spPr>
          <a:xfrm>
            <a:off x="7221273"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86" name="Google Shape;486;p28"/>
          <p:cNvSpPr/>
          <p:nvPr/>
        </p:nvSpPr>
        <p:spPr>
          <a:xfrm flipH="1">
            <a:off x="6687693"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7" name="Google Shape;487;p28"/>
          <p:cNvSpPr/>
          <p:nvPr/>
        </p:nvSpPr>
        <p:spPr>
          <a:xfrm>
            <a:off x="668732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29"/>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
        <p:nvSpPr>
          <p:cNvPr id="493" name="Google Shape;493;p29"/>
          <p:cNvSpPr txBox="1">
            <a:spLocks noGrp="1"/>
          </p:cNvSpPr>
          <p:nvPr>
            <p:ph type="body" idx="1"/>
          </p:nvPr>
        </p:nvSpPr>
        <p:spPr>
          <a:xfrm>
            <a:off x="645300" y="2644025"/>
            <a:ext cx="3242100" cy="97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latin typeface="Arial"/>
                <a:ea typeface="Arial"/>
                <a:cs typeface="Arial"/>
                <a:sym typeface="Arial"/>
              </a:rPr>
              <a:t>Good Luck Everyone in Your Internships!</a:t>
            </a:r>
            <a:endParaRPr/>
          </a:p>
        </p:txBody>
      </p:sp>
      <p:grpSp>
        <p:nvGrpSpPr>
          <p:cNvPr id="494" name="Google Shape;494;p29"/>
          <p:cNvGrpSpPr/>
          <p:nvPr/>
        </p:nvGrpSpPr>
        <p:grpSpPr>
          <a:xfrm>
            <a:off x="4066820" y="1553491"/>
            <a:ext cx="3159984" cy="2439109"/>
            <a:chOff x="3553042" y="1657806"/>
            <a:chExt cx="3461100" cy="2671532"/>
          </a:xfrm>
        </p:grpSpPr>
        <p:sp>
          <p:nvSpPr>
            <p:cNvPr id="495" name="Google Shape;495;p29"/>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03" name="Google Shape;503;p29"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504" name="Google Shape;504;p29"/>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29"/>
          <p:cNvGrpSpPr/>
          <p:nvPr/>
        </p:nvGrpSpPr>
        <p:grpSpPr>
          <a:xfrm>
            <a:off x="6762480" y="2546254"/>
            <a:ext cx="1024386" cy="1522884"/>
            <a:chOff x="6505573" y="2745170"/>
            <a:chExt cx="1122000" cy="1668000"/>
          </a:xfrm>
        </p:grpSpPr>
        <p:sp>
          <p:nvSpPr>
            <p:cNvPr id="506" name="Google Shape;506;p29"/>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0" name="Google Shape;510;p29"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511" name="Google Shape;511;p29"/>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 name="Google Shape;512;p29"/>
          <p:cNvGrpSpPr/>
          <p:nvPr/>
        </p:nvGrpSpPr>
        <p:grpSpPr>
          <a:xfrm>
            <a:off x="6405845" y="3121897"/>
            <a:ext cx="520684" cy="1036470"/>
            <a:chOff x="9543736" y="4486132"/>
            <a:chExt cx="570300" cy="1135235"/>
          </a:xfrm>
        </p:grpSpPr>
        <p:sp>
          <p:nvSpPr>
            <p:cNvPr id="513" name="Google Shape;513;p29"/>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7" name="Google Shape;517;p29"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518" name="Google Shape;518;p29"/>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29"/>
          <p:cNvGrpSpPr/>
          <p:nvPr/>
        </p:nvGrpSpPr>
        <p:grpSpPr>
          <a:xfrm>
            <a:off x="7564804" y="3443361"/>
            <a:ext cx="455496" cy="692277"/>
            <a:chOff x="7384375" y="3728000"/>
            <a:chExt cx="498900" cy="758244"/>
          </a:xfrm>
        </p:grpSpPr>
        <p:sp>
          <p:nvSpPr>
            <p:cNvPr id="520" name="Google Shape;520;p29"/>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29"/>
          <p:cNvGrpSpPr/>
          <p:nvPr/>
        </p:nvGrpSpPr>
        <p:grpSpPr>
          <a:xfrm>
            <a:off x="7564836" y="3561758"/>
            <a:ext cx="478081" cy="462776"/>
            <a:chOff x="7384385" y="3857442"/>
            <a:chExt cx="523637" cy="506874"/>
          </a:xfrm>
        </p:grpSpPr>
        <p:sp>
          <p:nvSpPr>
            <p:cNvPr id="525" name="Google Shape;525;p29"/>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29"/>
            <p:cNvGrpSpPr/>
            <p:nvPr/>
          </p:nvGrpSpPr>
          <p:grpSpPr>
            <a:xfrm>
              <a:off x="7384385" y="3857442"/>
              <a:ext cx="523637" cy="498900"/>
              <a:chOff x="7384385" y="3857442"/>
              <a:chExt cx="523637" cy="498900"/>
            </a:xfrm>
          </p:grpSpPr>
          <p:sp>
            <p:nvSpPr>
              <p:cNvPr id="527" name="Google Shape;527;p29"/>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29" name="Google Shape;529;p29"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530" name="Google Shape;530;p29"/>
          <p:cNvGrpSpPr/>
          <p:nvPr/>
        </p:nvGrpSpPr>
        <p:grpSpPr>
          <a:xfrm>
            <a:off x="8110843" y="3443361"/>
            <a:ext cx="435785" cy="692277"/>
            <a:chOff x="7982421" y="3727763"/>
            <a:chExt cx="477311" cy="758244"/>
          </a:xfrm>
        </p:grpSpPr>
        <p:sp>
          <p:nvSpPr>
            <p:cNvPr id="531" name="Google Shape;531;p29"/>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9" name="Google Shape;539;p29"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236" name="Google Shape;236;p18"/>
          <p:cNvSpPr txBox="1"/>
          <p:nvPr/>
        </p:nvSpPr>
        <p:spPr>
          <a:xfrm>
            <a:off x="1294301" y="190820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3" action="ppaction://hlinksldjump">
                  <a:extLst>
                    <a:ext uri="{A12FA001-AC4F-418D-AE19-62706E023703}">
                      <ahyp:hlinkClr xmlns:ahyp="http://schemas.microsoft.com/office/drawing/2018/hyperlinkcolor" val="tx"/>
                    </a:ext>
                  </a:extLst>
                </a:hlinkClick>
              </a:rPr>
              <a:t>Overview</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24625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The Business Problem</a:t>
            </a:r>
            <a:endParaRPr>
              <a:solidFill>
                <a:srgbClr val="F3F3F3"/>
              </a:solidFill>
              <a:latin typeface="Montserrat"/>
              <a:ea typeface="Montserrat"/>
              <a:cs typeface="Montserrat"/>
              <a:sym typeface="Montserrat"/>
            </a:endParaRPr>
          </a:p>
        </p:txBody>
      </p:sp>
      <p:sp>
        <p:nvSpPr>
          <p:cNvPr id="238" name="Google Shape;238;p18"/>
          <p:cNvSpPr txBox="1"/>
          <p:nvPr/>
        </p:nvSpPr>
        <p:spPr>
          <a:xfrm>
            <a:off x="1294301" y="258430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The Group 1 Solution</a:t>
            </a:r>
            <a:endParaRPr>
              <a:solidFill>
                <a:srgbClr val="F3F3F3"/>
              </a:solidFill>
              <a:latin typeface="Montserrat"/>
              <a:ea typeface="Montserrat"/>
              <a:cs typeface="Montserrat"/>
              <a:sym typeface="Montserrat"/>
            </a:endParaRPr>
          </a:p>
        </p:txBody>
      </p:sp>
      <p:sp>
        <p:nvSpPr>
          <p:cNvPr id="239" name="Google Shape;239;p18"/>
          <p:cNvSpPr txBox="1"/>
          <p:nvPr/>
        </p:nvSpPr>
        <p:spPr>
          <a:xfrm>
            <a:off x="1294301" y="2922352"/>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Approaches Tested </a:t>
            </a:r>
            <a:endParaRPr sz="1800">
              <a:solidFill>
                <a:srgbClr val="CACACA"/>
              </a:solidFill>
              <a:latin typeface="Average"/>
              <a:ea typeface="Average"/>
              <a:cs typeface="Average"/>
              <a:sym typeface="Average"/>
            </a:endParaRPr>
          </a:p>
        </p:txBody>
      </p:sp>
      <p:sp>
        <p:nvSpPr>
          <p:cNvPr id="240" name="Google Shape;240;p18"/>
          <p:cNvSpPr txBox="1"/>
          <p:nvPr/>
        </p:nvSpPr>
        <p:spPr>
          <a:xfrm>
            <a:off x="1294301" y="3260402"/>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Main Challenges</a:t>
            </a:r>
            <a:endParaRPr sz="1800">
              <a:solidFill>
                <a:srgbClr val="F3F3F3"/>
              </a:solidFill>
              <a:latin typeface="Average"/>
              <a:ea typeface="Average"/>
              <a:cs typeface="Average"/>
              <a:sym typeface="Average"/>
            </a:endParaRPr>
          </a:p>
        </p:txBody>
      </p:sp>
      <p:sp>
        <p:nvSpPr>
          <p:cNvPr id="241" name="Google Shape;241;p18"/>
          <p:cNvSpPr txBox="1"/>
          <p:nvPr/>
        </p:nvSpPr>
        <p:spPr>
          <a:xfrm>
            <a:off x="1294300" y="3598450"/>
            <a:ext cx="35700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Best Model and Explainability</a:t>
            </a:r>
            <a:endParaRPr sz="1800">
              <a:solidFill>
                <a:srgbClr val="F3F3F3"/>
              </a:solidFill>
              <a:latin typeface="Average"/>
              <a:ea typeface="Average"/>
              <a:cs typeface="Average"/>
              <a:sym typeface="Average"/>
            </a:endParaRPr>
          </a:p>
        </p:txBody>
      </p:sp>
      <p:sp>
        <p:nvSpPr>
          <p:cNvPr id="242" name="Google Shape;242;p18"/>
          <p:cNvSpPr txBox="1"/>
          <p:nvPr/>
        </p:nvSpPr>
        <p:spPr>
          <a:xfrm>
            <a:off x="1294300" y="3936500"/>
            <a:ext cx="35700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3F3F3"/>
                </a:solidFill>
                <a:latin typeface="Montserrat"/>
                <a:ea typeface="Montserrat"/>
                <a:cs typeface="Montserrat"/>
                <a:sym typeface="Montserrat"/>
              </a:rPr>
              <a:t>The Next Steps</a:t>
            </a:r>
            <a:endParaRPr sz="1800">
              <a:solidFill>
                <a:srgbClr val="F3F3F3"/>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a:p>
        </p:txBody>
      </p:sp>
      <p:sp>
        <p:nvSpPr>
          <p:cNvPr id="248" name="Google Shape;248;p19"/>
          <p:cNvSpPr txBox="1">
            <a:spLocks noGrp="1"/>
          </p:cNvSpPr>
          <p:nvPr>
            <p:ph type="body" idx="1"/>
          </p:nvPr>
        </p:nvSpPr>
        <p:spPr>
          <a:xfrm>
            <a:off x="1297500" y="1577500"/>
            <a:ext cx="6338100" cy="281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t>The User Text Review Sentiment Scorer and Explainer is a web application which is capable of receiving a text review given by a customer and relating to a product purchased or a service rendered and output the customer’s sentiment on that product or a service. </a:t>
            </a:r>
            <a:endParaRPr sz="1500"/>
          </a:p>
          <a:p>
            <a:pPr marL="0" lvl="0" indent="0" algn="l" rtl="0">
              <a:spcBef>
                <a:spcPts val="1600"/>
              </a:spcBef>
              <a:spcAft>
                <a:spcPts val="0"/>
              </a:spcAft>
              <a:buNone/>
            </a:pPr>
            <a:r>
              <a:rPr lang="en-GB" sz="1500"/>
              <a:t>In addition to the sentiment analysis, the User Text Review Sentiment Scorer and Explainer is able to provide an explanation of the customer’s sentiment, in the form of the list of words that were included in the customer review and influenced the model result the most.</a:t>
            </a:r>
            <a:endParaRPr sz="1500">
              <a:latin typeface="Arial"/>
              <a:ea typeface="Arial"/>
              <a:cs typeface="Arial"/>
              <a:sym typeface="Arial"/>
            </a:endParaRPr>
          </a:p>
          <a:p>
            <a:pPr marL="0" lvl="0" indent="0" algn="l" rtl="0">
              <a:spcBef>
                <a:spcPts val="1600"/>
              </a:spcBef>
              <a:spcAft>
                <a:spcPts val="1600"/>
              </a:spcAft>
              <a:buNone/>
            </a:pPr>
            <a:endParaRPr/>
          </a:p>
        </p:txBody>
      </p:sp>
      <p:sp>
        <p:nvSpPr>
          <p:cNvPr id="249" name="Google Shape;249;p19"/>
          <p:cNvSpPr txBox="1"/>
          <p:nvPr/>
        </p:nvSpPr>
        <p:spPr>
          <a:xfrm>
            <a:off x="1297500" y="1100775"/>
            <a:ext cx="55407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FFFFFF"/>
                </a:solidFill>
                <a:uFill>
                  <a:noFill/>
                </a:uFill>
                <a:latin typeface="Montserrat"/>
                <a:ea typeface="Montserrat"/>
                <a:cs typeface="Montserrat"/>
                <a:sym typeface="Montserrat"/>
                <a:hlinkClick r:id="rId3" action="ppaction://hlinksldjump">
                  <a:extLst>
                    <a:ext uri="{A12FA001-AC4F-418D-AE19-62706E023703}">
                      <ahyp:hlinkClr xmlns:ahyp="http://schemas.microsoft.com/office/drawing/2018/hyperlinkcolor" val="tx"/>
                    </a:ext>
                  </a:extLst>
                </a:hlinkClick>
              </a:rPr>
              <a:t>Introducing: </a:t>
            </a:r>
            <a:r>
              <a:rPr lang="en-GB" sz="1500" b="1">
                <a:solidFill>
                  <a:srgbClr val="F3F3F3"/>
                </a:solidFill>
                <a:latin typeface="Times New Roman"/>
                <a:ea typeface="Times New Roman"/>
                <a:cs typeface="Times New Roman"/>
                <a:sym typeface="Times New Roman"/>
              </a:rPr>
              <a:t>User Text Review Sentiment Scorer and Explainer</a:t>
            </a:r>
            <a:endParaRPr sz="1500">
              <a:solidFill>
                <a:srgbClr val="F3F3F3"/>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0"/>
          <p:cNvSpPr txBox="1">
            <a:spLocks noGrp="1"/>
          </p:cNvSpPr>
          <p:nvPr>
            <p:ph type="title"/>
          </p:nvPr>
        </p:nvSpPr>
        <p:spPr>
          <a:xfrm>
            <a:off x="1297500" y="613050"/>
            <a:ext cx="7038900" cy="6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Business Problem</a:t>
            </a:r>
            <a:endParaRPr/>
          </a:p>
        </p:txBody>
      </p:sp>
      <p:sp>
        <p:nvSpPr>
          <p:cNvPr id="255" name="Google Shape;255;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6" name="Google Shape;256;p20"/>
          <p:cNvSpPr txBox="1">
            <a:spLocks noGrp="1"/>
          </p:cNvSpPr>
          <p:nvPr>
            <p:ph type="body" idx="1"/>
          </p:nvPr>
        </p:nvSpPr>
        <p:spPr>
          <a:xfrm>
            <a:off x="2030400" y="1743675"/>
            <a:ext cx="5877300" cy="82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3F3F3"/>
                </a:solidFill>
                <a:latin typeface="Arial"/>
                <a:ea typeface="Arial"/>
                <a:cs typeface="Arial"/>
                <a:sym typeface="Arial"/>
              </a:rPr>
              <a:t>Business owners may receive numerous text reviews for their offered services and sold products and has to invest in expensive customer services operated by humans in order to identify customers sentiments and act accordingly.</a:t>
            </a:r>
            <a:endParaRPr sz="1500">
              <a:solidFill>
                <a:srgbClr val="F3F3F3"/>
              </a:solidFill>
            </a:endParaRPr>
          </a:p>
        </p:txBody>
      </p:sp>
      <p:sp>
        <p:nvSpPr>
          <p:cNvPr id="257" name="Google Shape;257;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8" name="Google Shape;258;p20"/>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Even when investing heavily in </a:t>
            </a:r>
            <a:r>
              <a:rPr lang="en-GB">
                <a:solidFill>
                  <a:srgbClr val="F3F3F3"/>
                </a:solidFill>
                <a:latin typeface="Arial"/>
                <a:ea typeface="Arial"/>
                <a:cs typeface="Arial"/>
                <a:sym typeface="Arial"/>
              </a:rPr>
              <a:t>expensive customer services, often those services are not operating quick enough to save all of the uncontent customers and to drive all happy customers to place more orders</a:t>
            </a:r>
            <a:r>
              <a:rPr lang="en-GB">
                <a:solidFill>
                  <a:srgbClr val="FFFFFF"/>
                </a:solidFill>
              </a:rPr>
              <a:t>.</a:t>
            </a:r>
            <a:endParaRPr>
              <a:solidFill>
                <a:srgbClr val="FFFFFF"/>
              </a:solidFill>
            </a:endParaRPr>
          </a:p>
        </p:txBody>
      </p:sp>
      <p:sp>
        <p:nvSpPr>
          <p:cNvPr id="259" name="Google Shape;259;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The data provided to the </a:t>
            </a:r>
            <a:r>
              <a:rPr lang="en-GB">
                <a:solidFill>
                  <a:srgbClr val="F3F3F3"/>
                </a:solidFill>
                <a:latin typeface="Arial"/>
                <a:ea typeface="Arial"/>
                <a:cs typeface="Arial"/>
                <a:sym typeface="Arial"/>
              </a:rPr>
              <a:t>customer services representatives is not accurately recorded, and in many cases the result is insufficient data, which is also very hard to process, aggregate and analyse for general insights</a:t>
            </a:r>
            <a:r>
              <a:rPr lang="en-GB">
                <a:solidFill>
                  <a:srgbClr val="FFFFFF"/>
                </a:solidFill>
              </a:rPr>
              <a:t>.</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1"/>
          <p:cNvSpPr txBox="1">
            <a:spLocks noGrp="1"/>
          </p:cNvSpPr>
          <p:nvPr>
            <p:ph type="title"/>
          </p:nvPr>
        </p:nvSpPr>
        <p:spPr>
          <a:xfrm>
            <a:off x="1702025" y="254200"/>
            <a:ext cx="5381100" cy="70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Group 1 Solution</a:t>
            </a:r>
            <a:endParaRPr/>
          </a:p>
        </p:txBody>
      </p:sp>
      <p:sp>
        <p:nvSpPr>
          <p:cNvPr id="266" name="Google Shape;266;p21"/>
          <p:cNvSpPr txBox="1">
            <a:spLocks noGrp="1"/>
          </p:cNvSpPr>
          <p:nvPr>
            <p:ph type="body" idx="1"/>
          </p:nvPr>
        </p:nvSpPr>
        <p:spPr>
          <a:xfrm>
            <a:off x="3349250" y="887025"/>
            <a:ext cx="5332800" cy="29406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1500" b="1">
                <a:solidFill>
                  <a:srgbClr val="F3F3F3"/>
                </a:solidFill>
                <a:latin typeface="Times New Roman"/>
                <a:ea typeface="Times New Roman"/>
                <a:cs typeface="Times New Roman"/>
                <a:sym typeface="Times New Roman"/>
              </a:rPr>
              <a:t>web application capable of:</a:t>
            </a:r>
            <a:endParaRPr sz="1500" b="1">
              <a:solidFill>
                <a:srgbClr val="F3F3F3"/>
              </a:solidFill>
              <a:latin typeface="Times New Roman"/>
              <a:ea typeface="Times New Roman"/>
              <a:cs typeface="Times New Roman"/>
              <a:sym typeface="Times New Roman"/>
            </a:endParaRPr>
          </a:p>
          <a:p>
            <a:pPr marL="0" lvl="0" indent="0" algn="just" rtl="0">
              <a:spcBef>
                <a:spcPts val="0"/>
              </a:spcBef>
              <a:spcAft>
                <a:spcPts val="0"/>
              </a:spcAft>
              <a:buNone/>
            </a:pPr>
            <a:endParaRPr sz="1500" b="1">
              <a:solidFill>
                <a:srgbClr val="F3F3F3"/>
              </a:solidFill>
              <a:latin typeface="Times New Roman"/>
              <a:ea typeface="Times New Roman"/>
              <a:cs typeface="Times New Roman"/>
              <a:sym typeface="Times New Roman"/>
            </a:endParaRPr>
          </a:p>
          <a:p>
            <a:pPr marL="457200" lvl="0" indent="-323850" algn="just" rtl="0">
              <a:spcBef>
                <a:spcPts val="0"/>
              </a:spcBef>
              <a:spcAft>
                <a:spcPts val="0"/>
              </a:spcAft>
              <a:buClr>
                <a:srgbClr val="F3F3F3"/>
              </a:buClr>
              <a:buSzPts val="1500"/>
              <a:buFont typeface="Times New Roman"/>
              <a:buChar char="●"/>
            </a:pPr>
            <a:r>
              <a:rPr lang="en-GB" sz="1500" b="1">
                <a:solidFill>
                  <a:srgbClr val="F3F3F3"/>
                </a:solidFill>
                <a:latin typeface="Times New Roman"/>
                <a:ea typeface="Times New Roman"/>
                <a:cs typeface="Times New Roman"/>
                <a:sym typeface="Times New Roman"/>
              </a:rPr>
              <a:t>Accurately identify the customer sentiment based solely on the customer text review</a:t>
            </a:r>
            <a:endParaRPr sz="1500" b="1">
              <a:solidFill>
                <a:srgbClr val="F3F3F3"/>
              </a:solidFill>
              <a:latin typeface="Times New Roman"/>
              <a:ea typeface="Times New Roman"/>
              <a:cs typeface="Times New Roman"/>
              <a:sym typeface="Times New Roman"/>
            </a:endParaRPr>
          </a:p>
          <a:p>
            <a:pPr marL="457200" lvl="0" indent="-323850" algn="just" rtl="0">
              <a:spcBef>
                <a:spcPts val="0"/>
              </a:spcBef>
              <a:spcAft>
                <a:spcPts val="0"/>
              </a:spcAft>
              <a:buClr>
                <a:srgbClr val="F3F3F3"/>
              </a:buClr>
              <a:buSzPts val="1500"/>
              <a:buFont typeface="Times New Roman"/>
              <a:buChar char="●"/>
            </a:pPr>
            <a:r>
              <a:rPr lang="en-GB" sz="1500" b="1">
                <a:solidFill>
                  <a:srgbClr val="F3F3F3"/>
                </a:solidFill>
                <a:latin typeface="Times New Roman"/>
                <a:ea typeface="Times New Roman"/>
                <a:cs typeface="Times New Roman"/>
                <a:sym typeface="Times New Roman"/>
              </a:rPr>
              <a:t>Provide the sentiment analysis instantly</a:t>
            </a:r>
            <a:endParaRPr sz="1500" b="1">
              <a:solidFill>
                <a:srgbClr val="F3F3F3"/>
              </a:solidFill>
              <a:latin typeface="Times New Roman"/>
              <a:ea typeface="Times New Roman"/>
              <a:cs typeface="Times New Roman"/>
              <a:sym typeface="Times New Roman"/>
            </a:endParaRPr>
          </a:p>
          <a:p>
            <a:pPr marL="457200" lvl="0" indent="-323850" algn="just" rtl="0">
              <a:spcBef>
                <a:spcPts val="0"/>
              </a:spcBef>
              <a:spcAft>
                <a:spcPts val="0"/>
              </a:spcAft>
              <a:buClr>
                <a:srgbClr val="F3F3F3"/>
              </a:buClr>
              <a:buSzPts val="1500"/>
              <a:buFont typeface="Times New Roman"/>
              <a:buChar char="●"/>
            </a:pPr>
            <a:r>
              <a:rPr lang="en-GB" sz="1500" b="1">
                <a:solidFill>
                  <a:srgbClr val="F3F3F3"/>
                </a:solidFill>
                <a:latin typeface="Times New Roman"/>
                <a:ea typeface="Times New Roman"/>
                <a:cs typeface="Times New Roman"/>
                <a:sym typeface="Times New Roman"/>
              </a:rPr>
              <a:t>Easily integrated into any existing automated customer handling pipeline</a:t>
            </a:r>
            <a:endParaRPr sz="1500" b="1">
              <a:solidFill>
                <a:srgbClr val="F3F3F3"/>
              </a:solidFill>
              <a:latin typeface="Times New Roman"/>
              <a:ea typeface="Times New Roman"/>
              <a:cs typeface="Times New Roman"/>
              <a:sym typeface="Times New Roman"/>
            </a:endParaRPr>
          </a:p>
          <a:p>
            <a:pPr marL="457200" lvl="0" indent="-323850" algn="just" rtl="0">
              <a:spcBef>
                <a:spcPts val="0"/>
              </a:spcBef>
              <a:spcAft>
                <a:spcPts val="0"/>
              </a:spcAft>
              <a:buClr>
                <a:srgbClr val="F3F3F3"/>
              </a:buClr>
              <a:buSzPts val="1500"/>
              <a:buFont typeface="Times New Roman"/>
              <a:buChar char="●"/>
            </a:pPr>
            <a:r>
              <a:rPr lang="en-GB" sz="1500" b="1">
                <a:solidFill>
                  <a:srgbClr val="F3F3F3"/>
                </a:solidFill>
                <a:latin typeface="Times New Roman"/>
                <a:ea typeface="Times New Roman"/>
                <a:cs typeface="Times New Roman"/>
                <a:sym typeface="Times New Roman"/>
              </a:rPr>
              <a:t>Provide an Automated explanation to the identified customer sentiment that can be used to automatically determine the best handling for that customer</a:t>
            </a:r>
            <a:endParaRPr sz="1700">
              <a:solidFill>
                <a:srgbClr val="F3F3F3"/>
              </a:solidFill>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2"/>
          <p:cNvSpPr txBox="1">
            <a:spLocks noGrp="1"/>
          </p:cNvSpPr>
          <p:nvPr>
            <p:ph type="title"/>
          </p:nvPr>
        </p:nvSpPr>
        <p:spPr>
          <a:xfrm>
            <a:off x="1216100" y="501675"/>
            <a:ext cx="4256400" cy="917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The Sentiment Analyser Performances</a:t>
            </a:r>
            <a:endParaRPr/>
          </a:p>
        </p:txBody>
      </p:sp>
      <p:sp>
        <p:nvSpPr>
          <p:cNvPr id="272" name="Google Shape;272;p22"/>
          <p:cNvSpPr txBox="1">
            <a:spLocks noGrp="1"/>
          </p:cNvSpPr>
          <p:nvPr>
            <p:ph type="body" idx="1"/>
          </p:nvPr>
        </p:nvSpPr>
        <p:spPr>
          <a:xfrm>
            <a:off x="1216100" y="1752100"/>
            <a:ext cx="4728600" cy="959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solidFill>
                  <a:srgbClr val="FFFFFF"/>
                </a:solidFill>
              </a:rPr>
              <a:t>The sentiment analysis models is able to produce a very high consistent performances.</a:t>
            </a:r>
            <a:endParaRPr sz="1500" dirty="0"/>
          </a:p>
        </p:txBody>
      </p:sp>
      <p:grpSp>
        <p:nvGrpSpPr>
          <p:cNvPr id="273" name="Google Shape;273;p22"/>
          <p:cNvGrpSpPr/>
          <p:nvPr/>
        </p:nvGrpSpPr>
        <p:grpSpPr>
          <a:xfrm>
            <a:off x="1359550" y="3154500"/>
            <a:ext cx="1018200" cy="1018200"/>
            <a:chOff x="1359550" y="3154500"/>
            <a:chExt cx="1018200" cy="1018200"/>
          </a:xfrm>
        </p:grpSpPr>
        <p:sp>
          <p:nvSpPr>
            <p:cNvPr id="274" name="Google Shape;274;p22"/>
            <p:cNvSpPr/>
            <p:nvPr/>
          </p:nvSpPr>
          <p:spPr>
            <a:xfrm>
              <a:off x="1359550"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2"/>
            <p:cNvSpPr/>
            <p:nvPr/>
          </p:nvSpPr>
          <p:spPr>
            <a:xfrm>
              <a:off x="1409800"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1409800" y="3204750"/>
              <a:ext cx="917700" cy="917700"/>
            </a:xfrm>
            <a:prstGeom prst="pie">
              <a:avLst>
                <a:gd name="adj1" fmla="val 19243935"/>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1540600"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22"/>
          <p:cNvSpPr txBox="1"/>
          <p:nvPr/>
        </p:nvSpPr>
        <p:spPr>
          <a:xfrm>
            <a:off x="1229650" y="4245800"/>
            <a:ext cx="12780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1000">
                <a:solidFill>
                  <a:schemeClr val="lt1"/>
                </a:solidFill>
                <a:latin typeface="Lato"/>
                <a:ea typeface="Lato"/>
                <a:cs typeface="Lato"/>
                <a:sym typeface="Lato"/>
              </a:rPr>
              <a:t>Accuracy score for the deployed model</a:t>
            </a:r>
            <a:endParaRPr sz="1000">
              <a:solidFill>
                <a:schemeClr val="lt1"/>
              </a:solidFill>
              <a:latin typeface="Lato"/>
              <a:ea typeface="Lato"/>
              <a:cs typeface="Lato"/>
              <a:sym typeface="Lato"/>
            </a:endParaRPr>
          </a:p>
        </p:txBody>
      </p:sp>
      <p:sp>
        <p:nvSpPr>
          <p:cNvPr id="279" name="Google Shape;279;p22"/>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150" sz="1000" b="1" dirty="0">
                <a:solidFill>
                  <a:schemeClr val="lt1"/>
                </a:solidFill>
                <a:latin typeface="Lato"/>
                <a:ea typeface="Lato"/>
                <a:cs typeface="Lato"/>
                <a:sym typeface="Lato"/>
              </a:rPr>
              <a:t>75</a:t>
            </a:r>
            <a:r>
              <a:rPr lang="en-GB" sz="1000" b="1" dirty="0">
                <a:solidFill>
                  <a:schemeClr val="lt1"/>
                </a:solidFill>
                <a:latin typeface="Lato"/>
                <a:ea typeface="Lato"/>
                <a:cs typeface="Lato"/>
                <a:sym typeface="Lato"/>
              </a:rPr>
              <a:t>%</a:t>
            </a:r>
            <a:endParaRPr sz="1000" b="1" dirty="0">
              <a:solidFill>
                <a:schemeClr val="lt1"/>
              </a:solidFill>
              <a:latin typeface="Lato"/>
              <a:ea typeface="Lato"/>
              <a:cs typeface="Lato"/>
              <a:sym typeface="Lato"/>
            </a:endParaRPr>
          </a:p>
          <a:p>
            <a:pPr marL="0" lvl="0" indent="0" algn="ctr" rtl="0">
              <a:spcBef>
                <a:spcPts val="1600"/>
              </a:spcBef>
              <a:spcAft>
                <a:spcPts val="0"/>
              </a:spcAft>
              <a:buNone/>
            </a:pPr>
            <a:endParaRPr b="1" dirty="0">
              <a:solidFill>
                <a:schemeClr val="lt1"/>
              </a:solidFill>
              <a:latin typeface="Lato"/>
              <a:ea typeface="Lato"/>
              <a:cs typeface="Lato"/>
              <a:sym typeface="Lato"/>
            </a:endParaRPr>
          </a:p>
        </p:txBody>
      </p:sp>
      <p:sp>
        <p:nvSpPr>
          <p:cNvPr id="280" name="Google Shape;280;p22"/>
          <p:cNvSpPr/>
          <p:nvPr/>
        </p:nvSpPr>
        <p:spPr>
          <a:xfrm>
            <a:off x="3207425"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3257675"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3257675" y="3204750"/>
            <a:ext cx="917700" cy="917700"/>
          </a:xfrm>
          <a:prstGeom prst="pie">
            <a:avLst>
              <a:gd name="adj1" fmla="val 18148447"/>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txBox="1"/>
          <p:nvPr/>
        </p:nvSpPr>
        <p:spPr>
          <a:xfrm>
            <a:off x="3007475" y="4245800"/>
            <a:ext cx="1458000" cy="4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1000" dirty="0">
                <a:solidFill>
                  <a:schemeClr val="lt1"/>
                </a:solidFill>
                <a:latin typeface="Lato"/>
                <a:ea typeface="Lato"/>
                <a:cs typeface="Lato"/>
                <a:sym typeface="Lato"/>
              </a:rPr>
              <a:t>Accuracy score for the SOTA model</a:t>
            </a:r>
            <a:endParaRPr sz="1000" dirty="0">
              <a:solidFill>
                <a:schemeClr val="lt1"/>
              </a:solidFill>
              <a:latin typeface="Lato"/>
              <a:ea typeface="Lato"/>
              <a:cs typeface="Lato"/>
              <a:sym typeface="Lato"/>
            </a:endParaRPr>
          </a:p>
        </p:txBody>
      </p:sp>
      <p:sp>
        <p:nvSpPr>
          <p:cNvPr id="285" name="Google Shape;285;p22"/>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150" sz="1000" b="1" dirty="0">
                <a:solidFill>
                  <a:schemeClr val="lt1"/>
                </a:solidFill>
                <a:latin typeface="Lato"/>
                <a:ea typeface="Lato"/>
                <a:cs typeface="Lato"/>
                <a:sym typeface="Lato"/>
              </a:rPr>
              <a:t>89</a:t>
            </a:r>
            <a:r>
              <a:rPr lang="en-GB" sz="1000" b="1" dirty="0">
                <a:solidFill>
                  <a:schemeClr val="lt1"/>
                </a:solidFill>
                <a:latin typeface="Lato"/>
                <a:ea typeface="Lato"/>
                <a:cs typeface="Lato"/>
                <a:sym typeface="Lato"/>
              </a:rPr>
              <a:t>%</a:t>
            </a:r>
            <a:endParaRPr sz="1000" b="1" dirty="0">
              <a:solidFill>
                <a:schemeClr val="lt1"/>
              </a:solidFill>
              <a:latin typeface="Lato"/>
              <a:ea typeface="Lato"/>
              <a:cs typeface="Lato"/>
              <a:sym typeface="Lato"/>
            </a:endParaRPr>
          </a:p>
          <a:p>
            <a:pPr marL="0" lvl="0" indent="0" algn="ctr" rtl="0">
              <a:spcBef>
                <a:spcPts val="1600"/>
              </a:spcBef>
              <a:spcAft>
                <a:spcPts val="0"/>
              </a:spcAft>
              <a:buNone/>
            </a:pPr>
            <a:endParaRPr b="1" dirty="0">
              <a:solidFill>
                <a:schemeClr val="lt1"/>
              </a:solidFill>
              <a:latin typeface="Lato"/>
              <a:ea typeface="Lato"/>
              <a:cs typeface="Lato"/>
              <a:sym typeface="Lato"/>
            </a:endParaRPr>
          </a:p>
        </p:txBody>
      </p:sp>
      <p:sp>
        <p:nvSpPr>
          <p:cNvPr id="286" name="Google Shape;286;p22"/>
          <p:cNvSpPr/>
          <p:nvPr/>
        </p:nvSpPr>
        <p:spPr>
          <a:xfrm>
            <a:off x="5058251"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5108501"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5108501" y="3204750"/>
            <a:ext cx="917700" cy="917700"/>
          </a:xfrm>
          <a:prstGeom prst="pie">
            <a:avLst>
              <a:gd name="adj1" fmla="val 20407977"/>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txBox="1"/>
          <p:nvPr/>
        </p:nvSpPr>
        <p:spPr>
          <a:xfrm>
            <a:off x="4858238" y="4245800"/>
            <a:ext cx="1458000" cy="4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1000" dirty="0">
                <a:solidFill>
                  <a:schemeClr val="lt1"/>
                </a:solidFill>
                <a:latin typeface="Lato"/>
                <a:ea typeface="Lato"/>
                <a:cs typeface="Lato"/>
                <a:sym typeface="Lato"/>
              </a:rPr>
              <a:t>Accuracy score for the </a:t>
            </a:r>
            <a:r>
              <a:rPr lang="en-150" sz="1000" dirty="0">
                <a:solidFill>
                  <a:schemeClr val="lt1"/>
                </a:solidFill>
                <a:latin typeface="Lato"/>
                <a:ea typeface="Lato"/>
                <a:cs typeface="Lato"/>
                <a:sym typeface="Lato"/>
              </a:rPr>
              <a:t>Word2Vec</a:t>
            </a:r>
            <a:r>
              <a:rPr lang="en-GB" sz="1000" dirty="0">
                <a:solidFill>
                  <a:schemeClr val="lt1"/>
                </a:solidFill>
                <a:latin typeface="Lato"/>
                <a:ea typeface="Lato"/>
                <a:cs typeface="Lato"/>
                <a:sym typeface="Lato"/>
              </a:rPr>
              <a:t> model</a:t>
            </a:r>
            <a:endParaRPr sz="1000" dirty="0">
              <a:solidFill>
                <a:schemeClr val="lt1"/>
              </a:solidFill>
              <a:latin typeface="Lato"/>
              <a:ea typeface="Lato"/>
              <a:cs typeface="Lato"/>
              <a:sym typeface="Lato"/>
            </a:endParaRPr>
          </a:p>
        </p:txBody>
      </p:sp>
      <p:sp>
        <p:nvSpPr>
          <p:cNvPr id="291" name="Google Shape;291;p22"/>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150" sz="1000" b="1" dirty="0">
                <a:solidFill>
                  <a:schemeClr val="lt1"/>
                </a:solidFill>
                <a:latin typeface="Lato"/>
                <a:ea typeface="Lato"/>
                <a:cs typeface="Lato"/>
                <a:sym typeface="Lato"/>
              </a:rPr>
              <a:t>80</a:t>
            </a:r>
            <a:r>
              <a:rPr lang="en-GB" sz="1000" b="1" dirty="0">
                <a:solidFill>
                  <a:schemeClr val="lt1"/>
                </a:solidFill>
                <a:latin typeface="Lato"/>
                <a:ea typeface="Lato"/>
                <a:cs typeface="Lato"/>
                <a:sym typeface="Lato"/>
              </a:rPr>
              <a:t>%</a:t>
            </a:r>
            <a:endParaRPr sz="1000" b="1" dirty="0">
              <a:solidFill>
                <a:schemeClr val="lt1"/>
              </a:solidFill>
              <a:latin typeface="Lato"/>
              <a:ea typeface="Lato"/>
              <a:cs typeface="Lato"/>
              <a:sym typeface="Lato"/>
            </a:endParaRPr>
          </a:p>
          <a:p>
            <a:pPr marL="0" lvl="0" indent="0" algn="ctr" rtl="0">
              <a:spcBef>
                <a:spcPts val="1600"/>
              </a:spcBef>
              <a:spcAft>
                <a:spcPts val="0"/>
              </a:spcAft>
              <a:buNone/>
            </a:pPr>
            <a:endParaRPr b="1" dirty="0">
              <a:solidFill>
                <a:schemeClr val="lt1"/>
              </a:solidFill>
              <a:latin typeface="Lato"/>
              <a:ea typeface="Lato"/>
              <a:cs typeface="Lato"/>
              <a:sym typeface="Lato"/>
            </a:endParaRPr>
          </a:p>
        </p:txBody>
      </p:sp>
      <p:sp>
        <p:nvSpPr>
          <p:cNvPr id="292" name="Google Shape;292;p22"/>
          <p:cNvSpPr/>
          <p:nvPr/>
        </p:nvSpPr>
        <p:spPr>
          <a:xfrm>
            <a:off x="6907209"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6957459"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6971434" y="3204750"/>
            <a:ext cx="917700" cy="917700"/>
          </a:xfrm>
          <a:prstGeom prst="pie">
            <a:avLst>
              <a:gd name="adj1" fmla="val 4503437"/>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txBox="1"/>
          <p:nvPr/>
        </p:nvSpPr>
        <p:spPr>
          <a:xfrm>
            <a:off x="6778775" y="4245800"/>
            <a:ext cx="1458000" cy="4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1000" dirty="0">
                <a:solidFill>
                  <a:schemeClr val="lt1"/>
                </a:solidFill>
                <a:latin typeface="Lato"/>
                <a:ea typeface="Lato"/>
                <a:cs typeface="Lato"/>
                <a:sym typeface="Lato"/>
              </a:rPr>
              <a:t>Naive model Benchmark</a:t>
            </a:r>
            <a:endParaRPr sz="1000" dirty="0">
              <a:solidFill>
                <a:schemeClr val="lt1"/>
              </a:solidFill>
              <a:latin typeface="Lato"/>
              <a:ea typeface="Lato"/>
              <a:cs typeface="Lato"/>
              <a:sym typeface="Lato"/>
            </a:endParaRPr>
          </a:p>
        </p:txBody>
      </p:sp>
      <p:sp>
        <p:nvSpPr>
          <p:cNvPr id="297" name="Google Shape;297;p22"/>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55%</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pic>
        <p:nvPicPr>
          <p:cNvPr id="298" name="Google Shape;298;p22" descr="offset_comp_342327_edited.jpg"/>
          <p:cNvPicPr preferRelativeResize="0"/>
          <p:nvPr/>
        </p:nvPicPr>
        <p:blipFill rotWithShape="1">
          <a:blip r:embed="rId3">
            <a:alphaModFix/>
          </a:blip>
          <a:srcRect l="37906" t="15185" r="30827" b="23234"/>
          <a:stretch/>
        </p:blipFill>
        <p:spPr>
          <a:xfrm rot="5400000">
            <a:off x="7341550" y="-291225"/>
            <a:ext cx="1279200" cy="2184300"/>
          </a:xfrm>
          <a:prstGeom prst="round2SameRect">
            <a:avLst>
              <a:gd name="adj1" fmla="val 4129"/>
              <a:gd name="adj2" fmla="val 0"/>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3"/>
          <p:cNvSpPr txBox="1">
            <a:spLocks noGrp="1"/>
          </p:cNvSpPr>
          <p:nvPr>
            <p:ph type="title"/>
          </p:nvPr>
        </p:nvSpPr>
        <p:spPr>
          <a:xfrm>
            <a:off x="1297625" y="556950"/>
            <a:ext cx="3530700" cy="6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a:solidFill>
                  <a:srgbClr val="F3F3F3"/>
                </a:solidFill>
              </a:rPr>
              <a:t>Approaches Tested</a:t>
            </a:r>
            <a:endParaRPr sz="3200" b="1"/>
          </a:p>
        </p:txBody>
      </p:sp>
      <p:sp>
        <p:nvSpPr>
          <p:cNvPr id="304" name="Google Shape;304;p23"/>
          <p:cNvSpPr txBox="1"/>
          <p:nvPr/>
        </p:nvSpPr>
        <p:spPr>
          <a:xfrm>
            <a:off x="812750"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Benchmarking</a:t>
            </a:r>
            <a:endParaRPr/>
          </a:p>
        </p:txBody>
      </p:sp>
      <p:sp>
        <p:nvSpPr>
          <p:cNvPr id="305" name="Google Shape;305;p23"/>
          <p:cNvSpPr txBox="1"/>
          <p:nvPr/>
        </p:nvSpPr>
        <p:spPr>
          <a:xfrm>
            <a:off x="812750" y="23505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rgbClr val="D9D9D9"/>
                </a:solidFill>
                <a:latin typeface="Lato"/>
                <a:ea typeface="Lato"/>
                <a:cs typeface="Lato"/>
                <a:sym typeface="Lato"/>
              </a:rPr>
              <a:t>Simple classical models benchmarking.</a:t>
            </a:r>
            <a:endParaRPr>
              <a:solidFill>
                <a:srgbClr val="D9D9D9"/>
              </a:solidFill>
              <a:latin typeface="Lato"/>
              <a:ea typeface="Lato"/>
              <a:cs typeface="Lato"/>
              <a:sym typeface="Lato"/>
            </a:endParaRPr>
          </a:p>
        </p:txBody>
      </p:sp>
      <p:sp>
        <p:nvSpPr>
          <p:cNvPr id="306" name="Google Shape;306;p23"/>
          <p:cNvSpPr txBox="1"/>
          <p:nvPr/>
        </p:nvSpPr>
        <p:spPr>
          <a:xfrm>
            <a:off x="795800" y="3186988"/>
            <a:ext cx="22755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Utilizing ensembles</a:t>
            </a:r>
            <a:endParaRPr/>
          </a:p>
        </p:txBody>
      </p:sp>
      <p:sp>
        <p:nvSpPr>
          <p:cNvPr id="307" name="Google Shape;307;p23"/>
          <p:cNvSpPr txBox="1"/>
          <p:nvPr/>
        </p:nvSpPr>
        <p:spPr>
          <a:xfrm>
            <a:off x="812750" y="3763375"/>
            <a:ext cx="23865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rgbClr val="D9D9D9"/>
                </a:solidFill>
                <a:latin typeface="Lato"/>
                <a:ea typeface="Lato"/>
                <a:cs typeface="Lato"/>
                <a:sym typeface="Lato"/>
              </a:rPr>
              <a:t>Improving results using bagging (Random-Forest) and boosting (Adaboost).</a:t>
            </a:r>
            <a:endParaRPr>
              <a:solidFill>
                <a:srgbClr val="D9D9D9"/>
              </a:solidFill>
              <a:latin typeface="Lato"/>
              <a:ea typeface="Lato"/>
              <a:cs typeface="Lato"/>
              <a:sym typeface="Lato"/>
            </a:endParaRPr>
          </a:p>
        </p:txBody>
      </p:sp>
      <p:sp>
        <p:nvSpPr>
          <p:cNvPr id="308" name="Google Shape;308;p23"/>
          <p:cNvSpPr txBox="1"/>
          <p:nvPr/>
        </p:nvSpPr>
        <p:spPr>
          <a:xfrm>
            <a:off x="6548585"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chemeClr val="lt1"/>
                </a:solidFill>
                <a:latin typeface="Montserrat"/>
                <a:ea typeface="Montserrat"/>
                <a:cs typeface="Montserrat"/>
                <a:sym typeface="Montserrat"/>
              </a:rPr>
              <a:t>SOTA Solution</a:t>
            </a:r>
            <a:endParaRPr/>
          </a:p>
        </p:txBody>
      </p:sp>
      <p:sp>
        <p:nvSpPr>
          <p:cNvPr id="309" name="Google Shape;309;p23"/>
          <p:cNvSpPr txBox="1"/>
          <p:nvPr/>
        </p:nvSpPr>
        <p:spPr>
          <a:xfrm>
            <a:off x="6588449" y="2361975"/>
            <a:ext cx="21636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dk2"/>
                </a:solidFill>
                <a:latin typeface="Lato"/>
                <a:ea typeface="Lato"/>
                <a:cs typeface="Lato"/>
                <a:sym typeface="Lato"/>
              </a:rPr>
              <a:t>Transformer architecture implementation.</a:t>
            </a:r>
            <a:endParaRPr>
              <a:solidFill>
                <a:srgbClr val="D9D9D9"/>
              </a:solidFill>
              <a:latin typeface="Lato"/>
              <a:ea typeface="Lato"/>
              <a:cs typeface="Lato"/>
              <a:sym typeface="Lato"/>
            </a:endParaRPr>
          </a:p>
        </p:txBody>
      </p:sp>
      <p:sp>
        <p:nvSpPr>
          <p:cNvPr id="310" name="Google Shape;310;p23"/>
          <p:cNvSpPr txBox="1"/>
          <p:nvPr/>
        </p:nvSpPr>
        <p:spPr>
          <a:xfrm>
            <a:off x="6548585" y="33201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chemeClr val="lt1"/>
                </a:solidFill>
                <a:latin typeface="Montserrat"/>
                <a:ea typeface="Montserrat"/>
                <a:cs typeface="Montserrat"/>
                <a:sym typeface="Montserrat"/>
              </a:rPr>
              <a:t>DL Model</a:t>
            </a:r>
            <a:endParaRPr/>
          </a:p>
        </p:txBody>
      </p:sp>
      <p:sp>
        <p:nvSpPr>
          <p:cNvPr id="311" name="Google Shape;311;p23"/>
          <p:cNvSpPr txBox="1"/>
          <p:nvPr/>
        </p:nvSpPr>
        <p:spPr>
          <a:xfrm>
            <a:off x="6548575" y="37473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dk2"/>
                </a:solidFill>
                <a:latin typeface="Lato"/>
                <a:ea typeface="Lato"/>
                <a:cs typeface="Lato"/>
                <a:sym typeface="Lato"/>
              </a:rPr>
              <a:t>LSTM architecture based model.</a:t>
            </a:r>
            <a:endParaRPr>
              <a:solidFill>
                <a:srgbClr val="D9D9D9"/>
              </a:solidFill>
              <a:latin typeface="Lato"/>
              <a:ea typeface="Lato"/>
              <a:cs typeface="Lato"/>
              <a:sym typeface="Lato"/>
            </a:endParaRPr>
          </a:p>
        </p:txBody>
      </p:sp>
      <p:cxnSp>
        <p:nvCxnSpPr>
          <p:cNvPr id="312" name="Google Shape;312;p23"/>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313" name="Google Shape;313;p23"/>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14" name="Google Shape;314;p23"/>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15" name="Google Shape;315;p23"/>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316" name="Google Shape;316;p23"/>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23"/>
          <p:cNvGrpSpPr/>
          <p:nvPr/>
        </p:nvGrpSpPr>
        <p:grpSpPr>
          <a:xfrm>
            <a:off x="3078687" y="2700858"/>
            <a:ext cx="737729" cy="737729"/>
            <a:chOff x="2920647" y="2157958"/>
            <a:chExt cx="827700" cy="827700"/>
          </a:xfrm>
        </p:grpSpPr>
        <p:sp>
          <p:nvSpPr>
            <p:cNvPr id="321" name="Google Shape;321;p23"/>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23"/>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324" name="Google Shape;324;p23"/>
          <p:cNvGrpSpPr/>
          <p:nvPr/>
        </p:nvGrpSpPr>
        <p:grpSpPr>
          <a:xfrm rot="-5400000">
            <a:off x="4225338" y="3802929"/>
            <a:ext cx="737729" cy="737729"/>
            <a:chOff x="2920647" y="2157958"/>
            <a:chExt cx="827700" cy="827700"/>
          </a:xfrm>
        </p:grpSpPr>
        <p:sp>
          <p:nvSpPr>
            <p:cNvPr id="325" name="Google Shape;325;p23"/>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23"/>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328" name="Google Shape;328;p23"/>
          <p:cNvGrpSpPr/>
          <p:nvPr/>
        </p:nvGrpSpPr>
        <p:grpSpPr>
          <a:xfrm>
            <a:off x="5313093" y="2700655"/>
            <a:ext cx="737804" cy="737804"/>
            <a:chOff x="5428888" y="2158023"/>
            <a:chExt cx="828900" cy="828900"/>
          </a:xfrm>
        </p:grpSpPr>
        <p:sp>
          <p:nvSpPr>
            <p:cNvPr id="329" name="Google Shape;329;p23"/>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23"/>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332" name="Google Shape;332;p23"/>
          <p:cNvGrpSpPr/>
          <p:nvPr/>
        </p:nvGrpSpPr>
        <p:grpSpPr>
          <a:xfrm rot="5400000">
            <a:off x="4193370" y="1569752"/>
            <a:ext cx="737729" cy="737729"/>
            <a:chOff x="2920647" y="2157958"/>
            <a:chExt cx="827700" cy="827700"/>
          </a:xfrm>
        </p:grpSpPr>
        <p:sp>
          <p:nvSpPr>
            <p:cNvPr id="333" name="Google Shape;333;p23"/>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23"/>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36" name="Google Shape;336;p23"/>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4"/>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F3F3F3"/>
                </a:solidFill>
              </a:rPr>
              <a:t>Main Challenges Faced</a:t>
            </a:r>
            <a:endParaRPr sz="3200"/>
          </a:p>
        </p:txBody>
      </p:sp>
      <p:sp>
        <p:nvSpPr>
          <p:cNvPr id="342" name="Google Shape;342;p24"/>
          <p:cNvSpPr txBox="1">
            <a:spLocks noGrp="1"/>
          </p:cNvSpPr>
          <p:nvPr>
            <p:ph type="body" idx="2"/>
          </p:nvPr>
        </p:nvSpPr>
        <p:spPr>
          <a:xfrm>
            <a:off x="807300" y="1682075"/>
            <a:ext cx="3764700" cy="2886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GB" sz="1500" dirty="0"/>
              <a:t>Lack of </a:t>
            </a:r>
            <a:r>
              <a:rPr lang="en-GB" sz="1500" dirty="0" err="1"/>
              <a:t>labeled</a:t>
            </a:r>
            <a:r>
              <a:rPr lang="en-GB" sz="1500" dirty="0"/>
              <a:t> data</a:t>
            </a:r>
            <a:endParaRPr sz="1500" dirty="0"/>
          </a:p>
          <a:p>
            <a:pPr marL="457200" lvl="0" indent="-323850" algn="l" rtl="0">
              <a:spcBef>
                <a:spcPts val="1000"/>
              </a:spcBef>
              <a:spcAft>
                <a:spcPts val="0"/>
              </a:spcAft>
              <a:buSzPts val="1500"/>
              <a:buChar char="●"/>
            </a:pPr>
            <a:r>
              <a:rPr lang="en-GB" sz="1500" dirty="0"/>
              <a:t>Locking on the most appropriate pre-processing</a:t>
            </a:r>
            <a:endParaRPr sz="1500" dirty="0"/>
          </a:p>
          <a:p>
            <a:pPr marL="457200" lvl="0" indent="-323850" algn="l" rtl="0">
              <a:spcBef>
                <a:spcPts val="1000"/>
              </a:spcBef>
              <a:spcAft>
                <a:spcPts val="0"/>
              </a:spcAft>
              <a:buSzPts val="1500"/>
              <a:buChar char="●"/>
            </a:pPr>
            <a:r>
              <a:rPr lang="en-GB" sz="1500" dirty="0"/>
              <a:t>Locking on the most appropriate model architecture (many SOTA solutions performing very differently on different types of data)</a:t>
            </a:r>
            <a:endParaRPr sz="1500" dirty="0"/>
          </a:p>
          <a:p>
            <a:pPr marL="457200" lvl="0" indent="-323850" algn="l" rtl="0">
              <a:spcBef>
                <a:spcPts val="1000"/>
              </a:spcBef>
              <a:spcAft>
                <a:spcPts val="1000"/>
              </a:spcAft>
              <a:buSzPts val="1500"/>
              <a:buChar char="●"/>
            </a:pPr>
            <a:r>
              <a:rPr lang="en-GB" sz="1500" dirty="0"/>
              <a:t>Deploying deep learning models</a:t>
            </a:r>
            <a:endParaRPr sz="1500" dirty="0"/>
          </a:p>
        </p:txBody>
      </p:sp>
      <p:grpSp>
        <p:nvGrpSpPr>
          <p:cNvPr id="343" name="Google Shape;343;p24"/>
          <p:cNvGrpSpPr/>
          <p:nvPr/>
        </p:nvGrpSpPr>
        <p:grpSpPr>
          <a:xfrm>
            <a:off x="4763188" y="1059677"/>
            <a:ext cx="3462484" cy="2672600"/>
            <a:chOff x="3553042" y="1657806"/>
            <a:chExt cx="3461100" cy="2671532"/>
          </a:xfrm>
        </p:grpSpPr>
        <p:sp>
          <p:nvSpPr>
            <p:cNvPr id="344" name="Google Shape;344;p24"/>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4"/>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4"/>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4"/>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4"/>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4"/>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4"/>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4"/>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2" name="Google Shape;352;p24" descr="QuickTip.jpg"/>
          <p:cNvPicPr preferRelativeResize="0"/>
          <p:nvPr/>
        </p:nvPicPr>
        <p:blipFill rotWithShape="1">
          <a:blip r:embed="rId3">
            <a:alphaModFix/>
          </a:blip>
          <a:srcRect t="7264" b="7264"/>
          <a:stretch/>
        </p:blipFill>
        <p:spPr>
          <a:xfrm>
            <a:off x="4816244" y="1109499"/>
            <a:ext cx="3356400" cy="1912500"/>
          </a:xfrm>
          <a:prstGeom prst="rect">
            <a:avLst/>
          </a:prstGeom>
          <a:noFill/>
          <a:ln>
            <a:noFill/>
          </a:ln>
        </p:spPr>
      </p:pic>
      <p:sp>
        <p:nvSpPr>
          <p:cNvPr id="353" name="Google Shape;353;p24"/>
          <p:cNvSpPr/>
          <p:nvPr/>
        </p:nvSpPr>
        <p:spPr>
          <a:xfrm flipH="1">
            <a:off x="4687242" y="1110698"/>
            <a:ext cx="3356400" cy="1910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24"/>
          <p:cNvGrpSpPr/>
          <p:nvPr/>
        </p:nvGrpSpPr>
        <p:grpSpPr>
          <a:xfrm>
            <a:off x="6470900" y="2744576"/>
            <a:ext cx="1122449" cy="1668667"/>
            <a:chOff x="6505573" y="2745170"/>
            <a:chExt cx="1122000" cy="1668000"/>
          </a:xfrm>
        </p:grpSpPr>
        <p:sp>
          <p:nvSpPr>
            <p:cNvPr id="355" name="Google Shape;355;p24"/>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4"/>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4"/>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9" name="Google Shape;359;p24" descr="offset_comp_342327_edited.jpg"/>
          <p:cNvPicPr preferRelativeResize="0"/>
          <p:nvPr/>
        </p:nvPicPr>
        <p:blipFill rotWithShape="1">
          <a:blip r:embed="rId4">
            <a:alphaModFix/>
          </a:blip>
          <a:srcRect l="53168" t="53058" r="26238" b="16020"/>
          <a:stretch/>
        </p:blipFill>
        <p:spPr>
          <a:xfrm>
            <a:off x="6470381" y="2818527"/>
            <a:ext cx="1122300" cy="1461000"/>
          </a:xfrm>
          <a:prstGeom prst="rect">
            <a:avLst/>
          </a:prstGeom>
          <a:noFill/>
          <a:ln>
            <a:noFill/>
          </a:ln>
        </p:spPr>
      </p:pic>
      <p:sp>
        <p:nvSpPr>
          <p:cNvPr id="360" name="Google Shape;360;p24"/>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24"/>
          <p:cNvGrpSpPr/>
          <p:nvPr/>
        </p:nvGrpSpPr>
        <p:grpSpPr>
          <a:xfrm>
            <a:off x="5236189" y="3374936"/>
            <a:ext cx="570528" cy="1135689"/>
            <a:chOff x="9543736" y="4486132"/>
            <a:chExt cx="570300" cy="1135235"/>
          </a:xfrm>
        </p:grpSpPr>
        <p:sp>
          <p:nvSpPr>
            <p:cNvPr id="362" name="Google Shape;362;p24"/>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4"/>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6" name="Google Shape;366;p24" descr="offset_comp_342327_edited.jpg"/>
          <p:cNvPicPr preferRelativeResize="0"/>
          <p:nvPr/>
        </p:nvPicPr>
        <p:blipFill rotWithShape="1">
          <a:blip r:embed="rId4">
            <a:alphaModFix/>
          </a:blip>
          <a:srcRect l="41330" t="42211" r="47980" b="36733"/>
          <a:stretch/>
        </p:blipFill>
        <p:spPr>
          <a:xfrm>
            <a:off x="5235969" y="3455869"/>
            <a:ext cx="570300" cy="973800"/>
          </a:xfrm>
          <a:prstGeom prst="round2SameRect">
            <a:avLst>
              <a:gd name="adj1" fmla="val 4129"/>
              <a:gd name="adj2" fmla="val 0"/>
            </a:avLst>
          </a:prstGeom>
          <a:noFill/>
          <a:ln>
            <a:noFill/>
          </a:ln>
        </p:spPr>
      </p:pic>
      <p:sp>
        <p:nvSpPr>
          <p:cNvPr id="367" name="Google Shape;367;p24"/>
          <p:cNvSpPr/>
          <p:nvPr/>
        </p:nvSpPr>
        <p:spPr>
          <a:xfrm flipH="1">
            <a:off x="5235973" y="3467419"/>
            <a:ext cx="570300" cy="950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24"/>
          <p:cNvGrpSpPr/>
          <p:nvPr/>
        </p:nvGrpSpPr>
        <p:grpSpPr>
          <a:xfrm>
            <a:off x="7350028" y="3727561"/>
            <a:ext cx="499100" cy="758547"/>
            <a:chOff x="7384375" y="3728000"/>
            <a:chExt cx="498900" cy="758244"/>
          </a:xfrm>
        </p:grpSpPr>
        <p:sp>
          <p:nvSpPr>
            <p:cNvPr id="369" name="Google Shape;369;p24"/>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4"/>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4"/>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4"/>
          <p:cNvGrpSpPr/>
          <p:nvPr/>
        </p:nvGrpSpPr>
        <p:grpSpPr>
          <a:xfrm>
            <a:off x="7350063" y="3857292"/>
            <a:ext cx="523846" cy="507077"/>
            <a:chOff x="7384385" y="3857442"/>
            <a:chExt cx="523637" cy="506874"/>
          </a:xfrm>
        </p:grpSpPr>
        <p:sp>
          <p:nvSpPr>
            <p:cNvPr id="374" name="Google Shape;374;p24"/>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24"/>
            <p:cNvGrpSpPr/>
            <p:nvPr/>
          </p:nvGrpSpPr>
          <p:grpSpPr>
            <a:xfrm>
              <a:off x="7384385" y="3857442"/>
              <a:ext cx="523637" cy="498900"/>
              <a:chOff x="7384385" y="3857442"/>
              <a:chExt cx="523637" cy="498900"/>
            </a:xfrm>
          </p:grpSpPr>
          <p:sp>
            <p:nvSpPr>
              <p:cNvPr id="376" name="Google Shape;376;p24"/>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4"/>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8" name="Google Shape;378;p24" descr="offset_comp_342327_edited.jpg"/>
          <p:cNvPicPr preferRelativeResize="0"/>
          <p:nvPr/>
        </p:nvPicPr>
        <p:blipFill rotWithShape="1">
          <a:blip r:embed="rId4">
            <a:alphaModFix/>
          </a:blip>
          <a:srcRect l="48584" t="47335" r="37425" b="36557"/>
          <a:stretch/>
        </p:blipFill>
        <p:spPr>
          <a:xfrm>
            <a:off x="7379612" y="3888791"/>
            <a:ext cx="438600" cy="437700"/>
          </a:xfrm>
          <a:prstGeom prst="ellipse">
            <a:avLst/>
          </a:prstGeom>
          <a:noFill/>
          <a:ln w="9525" cap="flat" cmpd="sng">
            <a:solidFill>
              <a:srgbClr val="FFFFFF"/>
            </a:solidFill>
            <a:prstDash val="solid"/>
            <a:round/>
            <a:headEnd type="none" w="sm" len="sm"/>
            <a:tailEnd type="none" w="sm" len="sm"/>
          </a:ln>
        </p:spPr>
      </p:pic>
      <p:grpSp>
        <p:nvGrpSpPr>
          <p:cNvPr id="379" name="Google Shape;379;p24"/>
          <p:cNvGrpSpPr/>
          <p:nvPr/>
        </p:nvGrpSpPr>
        <p:grpSpPr>
          <a:xfrm>
            <a:off x="7948338" y="3727561"/>
            <a:ext cx="477502" cy="758547"/>
            <a:chOff x="7982421" y="3727763"/>
            <a:chExt cx="477311" cy="758244"/>
          </a:xfrm>
        </p:grpSpPr>
        <p:sp>
          <p:nvSpPr>
            <p:cNvPr id="380" name="Google Shape;380;p24"/>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4"/>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4"/>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4"/>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4"/>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4"/>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4"/>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4"/>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8" name="Google Shape;388;p24" descr="offset_comp_342327_edited.jpg"/>
          <p:cNvPicPr preferRelativeResize="0"/>
          <p:nvPr/>
        </p:nvPicPr>
        <p:blipFill rotWithShape="1">
          <a:blip r:embed="rId4">
            <a:alphaModFix/>
          </a:blip>
          <a:srcRect l="49668" t="55915" r="37351" b="27092"/>
          <a:stretch/>
        </p:blipFill>
        <p:spPr>
          <a:xfrm>
            <a:off x="7966179" y="3884431"/>
            <a:ext cx="415200" cy="4713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a:t>
            </a:r>
            <a:r>
              <a:rPr lang="en-GB"/>
              <a:t>model architecture</a:t>
            </a:r>
            <a:endParaRPr sz="1000"/>
          </a:p>
        </p:txBody>
      </p:sp>
      <p:sp>
        <p:nvSpPr>
          <p:cNvPr id="394" name="Google Shape;394;p25"/>
          <p:cNvSpPr txBox="1">
            <a:spLocks noGrp="1"/>
          </p:cNvSpPr>
          <p:nvPr>
            <p:ph type="title"/>
          </p:nvPr>
        </p:nvSpPr>
        <p:spPr>
          <a:xfrm>
            <a:off x="5476350" y="518925"/>
            <a:ext cx="2642700" cy="10602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b="1">
                <a:solidFill>
                  <a:srgbClr val="11294A"/>
                </a:solidFill>
              </a:rPr>
              <a:t>Best Models</a:t>
            </a:r>
            <a:endParaRPr b="1">
              <a:solidFill>
                <a:srgbClr val="11294A"/>
              </a:solidFill>
            </a:endParaRPr>
          </a:p>
        </p:txBody>
      </p:sp>
      <p:sp>
        <p:nvSpPr>
          <p:cNvPr id="395" name="Google Shape;395;p25"/>
          <p:cNvSpPr txBox="1">
            <a:spLocks noGrp="1"/>
          </p:cNvSpPr>
          <p:nvPr>
            <p:ph type="body" idx="1"/>
          </p:nvPr>
        </p:nvSpPr>
        <p:spPr>
          <a:xfrm>
            <a:off x="5476350" y="1709225"/>
            <a:ext cx="2642700" cy="23916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sz="1600"/>
              <a:t>The best model tested was a deep learning Transformer architecture model.</a:t>
            </a:r>
            <a:endParaRPr sz="1600"/>
          </a:p>
          <a:p>
            <a:pPr marL="457200" lvl="0" indent="-330200" algn="l" rtl="0">
              <a:spcBef>
                <a:spcPts val="1000"/>
              </a:spcBef>
              <a:spcAft>
                <a:spcPts val="1000"/>
              </a:spcAft>
              <a:buSzPts val="1600"/>
              <a:buChar char="●"/>
            </a:pPr>
            <a:r>
              <a:rPr lang="en-GB" sz="1600"/>
              <a:t>The best model deployed was a linear SVM model.</a:t>
            </a:r>
            <a:endParaRPr sz="1600"/>
          </a:p>
        </p:txBody>
      </p:sp>
      <p:grpSp>
        <p:nvGrpSpPr>
          <p:cNvPr id="396" name="Google Shape;396;p25"/>
          <p:cNvGrpSpPr/>
          <p:nvPr/>
        </p:nvGrpSpPr>
        <p:grpSpPr>
          <a:xfrm>
            <a:off x="596402" y="1727943"/>
            <a:ext cx="1387497" cy="2767214"/>
            <a:chOff x="3983627" y="1676395"/>
            <a:chExt cx="1449538" cy="2881914"/>
          </a:xfrm>
        </p:grpSpPr>
        <p:sp>
          <p:nvSpPr>
            <p:cNvPr id="397" name="Google Shape;397;p25"/>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0" name="Google Shape;400;p25" descr="offset_comp_342327_edited.jpg"/>
          <p:cNvPicPr preferRelativeResize="0"/>
          <p:nvPr/>
        </p:nvPicPr>
        <p:blipFill rotWithShape="1">
          <a:blip r:embed="rId3">
            <a:alphaModFix/>
          </a:blip>
          <a:srcRect l="37035" t="24455" r="37029" b="24455"/>
          <a:stretch/>
        </p:blipFill>
        <p:spPr>
          <a:xfrm>
            <a:off x="595000" y="1728137"/>
            <a:ext cx="1389300" cy="2372700"/>
          </a:xfrm>
          <a:prstGeom prst="round2SameRect">
            <a:avLst>
              <a:gd name="adj1" fmla="val 4129"/>
              <a:gd name="adj2" fmla="val 0"/>
            </a:avLst>
          </a:prstGeom>
          <a:noFill/>
          <a:ln>
            <a:noFill/>
          </a:ln>
        </p:spPr>
      </p:pic>
      <p:sp>
        <p:nvSpPr>
          <p:cNvPr id="401" name="Google Shape;401;p25"/>
          <p:cNvSpPr/>
          <p:nvPr/>
        </p:nvSpPr>
        <p:spPr>
          <a:xfrm flipH="1">
            <a:off x="595102" y="1784207"/>
            <a:ext cx="1389300" cy="2316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25"/>
          <p:cNvGrpSpPr/>
          <p:nvPr/>
        </p:nvGrpSpPr>
        <p:grpSpPr>
          <a:xfrm>
            <a:off x="2339662" y="3136884"/>
            <a:ext cx="559040" cy="1339287"/>
            <a:chOff x="7475548" y="3728000"/>
            <a:chExt cx="316503" cy="758244"/>
          </a:xfrm>
        </p:grpSpPr>
        <p:sp>
          <p:nvSpPr>
            <p:cNvPr id="403" name="Google Shape;403;p25"/>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25"/>
          <p:cNvGrpSpPr/>
          <p:nvPr/>
        </p:nvGrpSpPr>
        <p:grpSpPr>
          <a:xfrm>
            <a:off x="2178640" y="3365517"/>
            <a:ext cx="924900" cy="895292"/>
            <a:chOff x="7384385" y="3857442"/>
            <a:chExt cx="523637" cy="506874"/>
          </a:xfrm>
        </p:grpSpPr>
        <p:sp>
          <p:nvSpPr>
            <p:cNvPr id="407" name="Google Shape;407;p25"/>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25"/>
            <p:cNvGrpSpPr/>
            <p:nvPr/>
          </p:nvGrpSpPr>
          <p:grpSpPr>
            <a:xfrm>
              <a:off x="7384385" y="3857442"/>
              <a:ext cx="523637" cy="498900"/>
              <a:chOff x="7384385" y="3857442"/>
              <a:chExt cx="523637" cy="498900"/>
            </a:xfrm>
          </p:grpSpPr>
          <p:sp>
            <p:nvSpPr>
              <p:cNvPr id="409" name="Google Shape;409;p25"/>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11" name="Google Shape;411;p25" descr="offset_comp_342327_edited.jpg"/>
          <p:cNvPicPr preferRelativeResize="0"/>
          <p:nvPr/>
        </p:nvPicPr>
        <p:blipFill rotWithShape="1">
          <a:blip r:embed="rId3">
            <a:alphaModFix/>
          </a:blip>
          <a:srcRect l="46579" t="48531" r="31859" b="26640"/>
          <a:stretch/>
        </p:blipFill>
        <p:spPr>
          <a:xfrm>
            <a:off x="2231987" y="3421570"/>
            <a:ext cx="774600" cy="773100"/>
          </a:xfrm>
          <a:prstGeom prst="ellipse">
            <a:avLst/>
          </a:prstGeom>
          <a:noFill/>
          <a:ln w="28575" cap="flat" cmpd="sng">
            <a:solidFill>
              <a:srgbClr val="FFFFFF"/>
            </a:solidFill>
            <a:prstDash val="solid"/>
            <a:round/>
            <a:headEnd type="none" w="sm" len="sm"/>
            <a:tailEnd type="none" w="sm" len="sm"/>
          </a:ln>
        </p:spPr>
      </p:pic>
      <p:grpSp>
        <p:nvGrpSpPr>
          <p:cNvPr id="412" name="Google Shape;412;p25"/>
          <p:cNvGrpSpPr/>
          <p:nvPr/>
        </p:nvGrpSpPr>
        <p:grpSpPr>
          <a:xfrm>
            <a:off x="3213842" y="3136833"/>
            <a:ext cx="843152" cy="1339537"/>
            <a:chOff x="-5144606" y="890490"/>
            <a:chExt cx="2115815" cy="3361448"/>
          </a:xfrm>
        </p:grpSpPr>
        <p:sp>
          <p:nvSpPr>
            <p:cNvPr id="413" name="Google Shape;413;p25"/>
            <p:cNvSpPr/>
            <p:nvPr/>
          </p:nvSpPr>
          <p:spPr>
            <a:xfrm rot="10800000">
              <a:off x="-4844756" y="3132037"/>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rot="5400000">
              <a:off x="-4709156" y="3323872"/>
              <a:ext cx="623700" cy="894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4844756" y="890490"/>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5144606" y="1591975"/>
              <a:ext cx="2002800" cy="2215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3257390" y="2509293"/>
              <a:ext cx="228600" cy="2289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5144606" y="1493958"/>
              <a:ext cx="2002800" cy="22782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9" name="Google Shape;419;p25" descr="offset_comp_342327_edited.jpg"/>
          <p:cNvPicPr preferRelativeResize="0"/>
          <p:nvPr/>
        </p:nvPicPr>
        <p:blipFill rotWithShape="1">
          <a:blip r:embed="rId3">
            <a:alphaModFix/>
          </a:blip>
          <a:srcRect l="47792" t="42078" r="32558" b="31656"/>
          <a:stretch/>
        </p:blipFill>
        <p:spPr>
          <a:xfrm>
            <a:off x="3246895" y="3410328"/>
            <a:ext cx="732600" cy="849000"/>
          </a:xfrm>
          <a:prstGeom prst="roundRect">
            <a:avLst>
              <a:gd name="adj" fmla="val 7794"/>
            </a:avLst>
          </a:prstGeom>
          <a:noFill/>
          <a:ln w="28575" cap="flat" cmpd="sng">
            <a:solidFill>
              <a:srgbClr val="FFFFFF"/>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624</Words>
  <Application>Microsoft Office PowerPoint</Application>
  <PresentationFormat>On-screen Show (16:9)</PresentationFormat>
  <Paragraphs>89</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Montserrat</vt:lpstr>
      <vt:lpstr>Lato</vt:lpstr>
      <vt:lpstr>Roboto</vt:lpstr>
      <vt:lpstr>Arial</vt:lpstr>
      <vt:lpstr>Average</vt:lpstr>
      <vt:lpstr>Times New Roman</vt:lpstr>
      <vt:lpstr>Focus</vt:lpstr>
      <vt:lpstr>User Text Reviews  Sentiment Scorer and Explainer Web Application</vt:lpstr>
      <vt:lpstr>Table Of Contents</vt:lpstr>
      <vt:lpstr>Overview</vt:lpstr>
      <vt:lpstr>The Business Problem</vt:lpstr>
      <vt:lpstr>The Group 1 Solution</vt:lpstr>
      <vt:lpstr>The Sentiment Analyser Performances</vt:lpstr>
      <vt:lpstr>Approaches Tested</vt:lpstr>
      <vt:lpstr>Main Challenges Faced</vt:lpstr>
      <vt:lpstr>Spotlight on model architecture</vt:lpstr>
      <vt:lpstr>Spotlight on most influential words</vt:lpstr>
      <vt:lpstr>Spotlight on a web application example</vt:lpstr>
      <vt:lpstr>The 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Text Reviews  Sentiment Scorer and Explainer Web Application</dc:title>
  <cp:lastModifiedBy>Yonatan Eisenberg</cp:lastModifiedBy>
  <cp:revision>1</cp:revision>
  <dcterms:modified xsi:type="dcterms:W3CDTF">2021-12-17T13:37:35Z</dcterms:modified>
</cp:coreProperties>
</file>